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8"/>
  </p:notesMasterIdLst>
  <p:sldIdLst>
    <p:sldId id="257" r:id="rId2"/>
    <p:sldId id="285" r:id="rId3"/>
    <p:sldId id="277" r:id="rId4"/>
    <p:sldId id="278" r:id="rId5"/>
    <p:sldId id="261" r:id="rId6"/>
    <p:sldId id="258" r:id="rId7"/>
    <p:sldId id="279" r:id="rId8"/>
    <p:sldId id="282" r:id="rId9"/>
    <p:sldId id="281" r:id="rId10"/>
    <p:sldId id="272" r:id="rId11"/>
    <p:sldId id="276" r:id="rId12"/>
    <p:sldId id="269" r:id="rId13"/>
    <p:sldId id="283" r:id="rId14"/>
    <p:sldId id="274" r:id="rId15"/>
    <p:sldId id="275" r:id="rId16"/>
    <p:sldId id="284"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ley M. Walker" initials="HMW" lastIdx="1" clrIdx="0">
    <p:extLst>
      <p:ext uri="{19B8F6BF-5375-455C-9EA6-DF929625EA0E}">
        <p15:presenceInfo xmlns:p15="http://schemas.microsoft.com/office/powerpoint/2012/main" userId="S-1-5-21-725345543-616249376-1644491937-127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83282" autoAdjust="0"/>
  </p:normalViewPr>
  <p:slideViewPr>
    <p:cSldViewPr snapToGrid="0">
      <p:cViewPr varScale="1">
        <p:scale>
          <a:sx n="95" d="100"/>
          <a:sy n="95" d="100"/>
        </p:scale>
        <p:origin x="102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B151F-2A81-4F73-99F3-C9445E7586EE}" type="datetimeFigureOut">
              <a:rPr lang="en-US" smtClean="0"/>
              <a:t>9/25/2022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680138-39F4-4DDA-BBFA-10A34D7A354A}" type="slidenum">
              <a:rPr lang="en-US" smtClean="0"/>
              <a:t>‹#›</a:t>
            </a:fld>
            <a:endParaRPr lang="en-US"/>
          </a:p>
        </p:txBody>
      </p:sp>
    </p:spTree>
    <p:extLst>
      <p:ext uri="{BB962C8B-B14F-4D97-AF65-F5344CB8AC3E}">
        <p14:creationId xmlns:p14="http://schemas.microsoft.com/office/powerpoint/2010/main" val="545009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80138-39F4-4DDA-BBFA-10A34D7A354A}" type="slidenum">
              <a:rPr lang="en-US" smtClean="0"/>
              <a:t>1</a:t>
            </a:fld>
            <a:endParaRPr lang="en-US"/>
          </a:p>
        </p:txBody>
      </p:sp>
    </p:spTree>
    <p:extLst>
      <p:ext uri="{BB962C8B-B14F-4D97-AF65-F5344CB8AC3E}">
        <p14:creationId xmlns:p14="http://schemas.microsoft.com/office/powerpoint/2010/main" val="311600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News Reporters</a:t>
            </a:r>
          </a:p>
          <a:p>
            <a:pPr lvl="2"/>
            <a:r>
              <a:rPr lang="en-US" sz="1200" kern="1200" dirty="0">
                <a:solidFill>
                  <a:schemeClr val="tx1"/>
                </a:solidFill>
                <a:effectLst/>
                <a:latin typeface="+mn-lt"/>
                <a:ea typeface="+mn-ea"/>
                <a:cs typeface="+mn-cs"/>
              </a:rPr>
              <a:t>42 Pa. C.S.A. § 5942.</a:t>
            </a:r>
          </a:p>
          <a:p>
            <a:pPr lvl="0"/>
            <a:r>
              <a:rPr lang="en-US" sz="1200" kern="1200" dirty="0">
                <a:solidFill>
                  <a:schemeClr val="tx1"/>
                </a:solidFill>
                <a:effectLst/>
                <a:latin typeface="+mn-lt"/>
                <a:ea typeface="+mn-ea"/>
                <a:cs typeface="+mn-cs"/>
              </a:rPr>
              <a:t>Clergy </a:t>
            </a:r>
          </a:p>
          <a:p>
            <a:pPr lvl="1"/>
            <a:r>
              <a:rPr lang="en-US" sz="1200" kern="1200" dirty="0">
                <a:solidFill>
                  <a:schemeClr val="tx1"/>
                </a:solidFill>
                <a:effectLst/>
                <a:latin typeface="+mn-lt"/>
                <a:ea typeface="+mn-ea"/>
                <a:cs typeface="+mn-cs"/>
              </a:rPr>
              <a:t>Privilege is limited to information that is:  1) acquired by clergy. 2) is acquired in the course of the clergy’s duties.  – must be communicated to a member of the clergy in his or her capacity as confessor or spiritual advisor. </a:t>
            </a:r>
          </a:p>
          <a:p>
            <a:pPr lvl="2"/>
            <a:r>
              <a:rPr lang="en-US" sz="1200" kern="1200" dirty="0">
                <a:solidFill>
                  <a:schemeClr val="tx1"/>
                </a:solidFill>
                <a:effectLst/>
                <a:latin typeface="+mn-lt"/>
                <a:ea typeface="+mn-ea"/>
                <a:cs typeface="+mn-cs"/>
              </a:rPr>
              <a:t>42 Pa. C.S.A. § 5943.</a:t>
            </a:r>
          </a:p>
          <a:p>
            <a:pPr lvl="0"/>
            <a:r>
              <a:rPr lang="en-US" sz="1200" kern="1200" dirty="0">
                <a:solidFill>
                  <a:schemeClr val="tx1"/>
                </a:solidFill>
                <a:effectLst/>
                <a:latin typeface="+mn-lt"/>
                <a:ea typeface="+mn-ea"/>
                <a:cs typeface="+mn-cs"/>
              </a:rPr>
              <a:t>Psychiatrists or Licensed Psychologists </a:t>
            </a:r>
          </a:p>
          <a:p>
            <a:pPr lvl="2"/>
            <a:r>
              <a:rPr lang="en-US" sz="1200" kern="1200" dirty="0">
                <a:solidFill>
                  <a:schemeClr val="tx1"/>
                </a:solidFill>
                <a:effectLst/>
                <a:latin typeface="+mn-lt"/>
                <a:ea typeface="+mn-ea"/>
                <a:cs typeface="+mn-cs"/>
              </a:rPr>
              <a:t>42 Pa. C.S.A. § 5944. </a:t>
            </a:r>
          </a:p>
          <a:p>
            <a:pPr lvl="0"/>
            <a:r>
              <a:rPr lang="en-US" sz="1200" kern="1200" dirty="0">
                <a:solidFill>
                  <a:schemeClr val="tx1"/>
                </a:solidFill>
                <a:effectLst/>
                <a:latin typeface="+mn-lt"/>
                <a:ea typeface="+mn-ea"/>
                <a:cs typeface="+mn-cs"/>
              </a:rPr>
              <a:t>School Personnel</a:t>
            </a:r>
          </a:p>
          <a:p>
            <a:pPr lvl="2"/>
            <a:r>
              <a:rPr lang="en-US" sz="1200" kern="1200" dirty="0">
                <a:solidFill>
                  <a:schemeClr val="tx1"/>
                </a:solidFill>
                <a:effectLst/>
                <a:latin typeface="+mn-lt"/>
                <a:ea typeface="+mn-ea"/>
                <a:cs typeface="+mn-cs"/>
              </a:rPr>
              <a:t>42 Pa. C.S.A. § 5945.</a:t>
            </a:r>
          </a:p>
          <a:p>
            <a:pPr lvl="0"/>
            <a:r>
              <a:rPr lang="en-US" sz="1200" kern="1200" dirty="0">
                <a:solidFill>
                  <a:schemeClr val="tx1"/>
                </a:solidFill>
                <a:effectLst/>
                <a:latin typeface="+mn-lt"/>
                <a:ea typeface="+mn-ea"/>
                <a:cs typeface="+mn-cs"/>
              </a:rPr>
              <a:t>Mediation Communications and Documents</a:t>
            </a:r>
          </a:p>
          <a:p>
            <a:pPr lvl="1"/>
            <a:r>
              <a:rPr lang="en-US" sz="1200" kern="1200" dirty="0">
                <a:solidFill>
                  <a:schemeClr val="tx1"/>
                </a:solidFill>
                <a:effectLst/>
                <a:latin typeface="+mn-lt"/>
                <a:ea typeface="+mn-ea"/>
                <a:cs typeface="+mn-cs"/>
              </a:rPr>
              <a:t>“Mediation” is a deliberate and knowing use of a third party by disputing parties to help them reach a resolution of their dispute. §5949(c). </a:t>
            </a:r>
          </a:p>
          <a:p>
            <a:pPr lvl="1"/>
            <a:r>
              <a:rPr lang="en-US" sz="1200" kern="1200" dirty="0">
                <a:solidFill>
                  <a:schemeClr val="tx1"/>
                </a:solidFill>
                <a:effectLst/>
                <a:latin typeface="+mn-lt"/>
                <a:ea typeface="+mn-ea"/>
                <a:cs typeface="+mn-cs"/>
              </a:rPr>
              <a:t>All mediation communications and mediation documents are privileges. §5949(a).</a:t>
            </a:r>
          </a:p>
          <a:p>
            <a:pPr lvl="1"/>
            <a:r>
              <a:rPr lang="en-US" sz="1200" kern="1200" dirty="0">
                <a:solidFill>
                  <a:schemeClr val="tx1"/>
                </a:solidFill>
                <a:effectLst/>
                <a:latin typeface="+mn-lt"/>
                <a:ea typeface="+mn-ea"/>
                <a:cs typeface="+mn-cs"/>
              </a:rPr>
              <a:t>Exceptions:  Settlement documents; “Any document which otherwise exists, or existed independent of the mediation, and is not otherwise covered by this section. </a:t>
            </a:r>
          </a:p>
          <a:p>
            <a:pPr lvl="2"/>
            <a:r>
              <a:rPr lang="en-US" sz="1200" kern="1200" dirty="0">
                <a:solidFill>
                  <a:schemeClr val="tx1"/>
                </a:solidFill>
                <a:effectLst/>
                <a:latin typeface="+mn-lt"/>
                <a:ea typeface="+mn-ea"/>
                <a:cs typeface="+mn-cs"/>
              </a:rPr>
              <a:t>42 Pa. C.S.A. § 5949. </a:t>
            </a:r>
          </a:p>
          <a:p>
            <a:pPr lvl="2"/>
            <a:r>
              <a:rPr lang="en-US" sz="1200" i="1" kern="1200" dirty="0">
                <a:solidFill>
                  <a:schemeClr val="tx1"/>
                </a:solidFill>
                <a:effectLst/>
                <a:latin typeface="+mn-lt"/>
                <a:ea typeface="+mn-ea"/>
                <a:cs typeface="+mn-cs"/>
              </a:rPr>
              <a:t>Stewart Title Guaranty Co. v. </a:t>
            </a:r>
            <a:r>
              <a:rPr lang="en-US" sz="1200" i="1" kern="1200" dirty="0" err="1">
                <a:solidFill>
                  <a:schemeClr val="tx1"/>
                </a:solidFill>
                <a:effectLst/>
                <a:latin typeface="+mn-lt"/>
                <a:ea typeface="+mn-ea"/>
                <a:cs typeface="+mn-cs"/>
              </a:rPr>
              <a:t>Owlett</a:t>
            </a:r>
            <a:r>
              <a:rPr lang="en-US" sz="1200" i="1" kern="1200" dirty="0">
                <a:solidFill>
                  <a:schemeClr val="tx1"/>
                </a:solidFill>
                <a:effectLst/>
                <a:latin typeface="+mn-lt"/>
                <a:ea typeface="+mn-ea"/>
                <a:cs typeface="+mn-cs"/>
              </a:rPr>
              <a:t> &amp; Lewis, P.C.</a:t>
            </a:r>
            <a:r>
              <a:rPr lang="en-US" sz="1200" kern="1200" dirty="0">
                <a:solidFill>
                  <a:schemeClr val="tx1"/>
                </a:solidFill>
                <a:effectLst/>
                <a:latin typeface="+mn-lt"/>
                <a:ea typeface="+mn-ea"/>
                <a:cs typeface="+mn-cs"/>
              </a:rPr>
              <a:t>, 297 .R.D, 232 (M.D. Pa. 2013).</a:t>
            </a:r>
          </a:p>
          <a:p>
            <a:pPr lvl="3"/>
            <a:r>
              <a:rPr lang="en-US" sz="1200" kern="1200" dirty="0">
                <a:solidFill>
                  <a:schemeClr val="tx1"/>
                </a:solidFill>
                <a:effectLst/>
                <a:latin typeface="+mn-lt"/>
                <a:ea typeface="+mn-ea"/>
                <a:cs typeface="+mn-cs"/>
              </a:rPr>
              <a:t>Mediation Memo was protected. Expert report was not protected by mediation privilege because it was prepared 16 months prior to mediation and therefore existed independent of the mediation. </a:t>
            </a:r>
          </a:p>
          <a:p>
            <a:pPr lvl="3"/>
            <a:r>
              <a:rPr lang="en-US" sz="1200" kern="1200" dirty="0">
                <a:solidFill>
                  <a:schemeClr val="tx1"/>
                </a:solidFill>
                <a:effectLst/>
                <a:latin typeface="+mn-lt"/>
                <a:ea typeface="+mn-ea"/>
                <a:cs typeface="+mn-cs"/>
              </a:rPr>
              <a:t>Court looked at how attorney produced the documents. Here, the attorney did a cursory review of the materials that a paralegal had gathered and determined whether or not a privilege existed. </a:t>
            </a:r>
          </a:p>
          <a:p>
            <a:pPr lvl="3"/>
            <a:r>
              <a:rPr lang="en-US" sz="1200" kern="1200" dirty="0">
                <a:solidFill>
                  <a:schemeClr val="tx1"/>
                </a:solidFill>
                <a:effectLst/>
                <a:latin typeface="+mn-lt"/>
                <a:ea typeface="+mn-ea"/>
                <a:cs typeface="+mn-cs"/>
              </a:rPr>
              <a:t>Court also looked at how the attorney dealt with inadvertent production – attorney objected but did not specifically raise the fact/make a claim that the document was privileged; also failure to assert and pursue the privilege.  Therefore, the mediation privilege had been waived. </a:t>
            </a:r>
          </a:p>
          <a:p>
            <a:pPr lvl="0"/>
            <a:r>
              <a:rPr lang="en-US" sz="1200" kern="1200" dirty="0">
                <a:solidFill>
                  <a:schemeClr val="tx1"/>
                </a:solidFill>
                <a:effectLst/>
                <a:latin typeface="+mn-lt"/>
                <a:ea typeface="+mn-ea"/>
                <a:cs typeface="+mn-cs"/>
              </a:rPr>
              <a:t>Law Enforcement Officers </a:t>
            </a:r>
          </a:p>
          <a:p>
            <a:pPr lvl="2"/>
            <a:r>
              <a:rPr lang="en-US" sz="1200" kern="1200" dirty="0">
                <a:solidFill>
                  <a:schemeClr val="tx1"/>
                </a:solidFill>
                <a:effectLst/>
                <a:latin typeface="+mn-lt"/>
                <a:ea typeface="+mn-ea"/>
                <a:cs typeface="+mn-cs"/>
              </a:rPr>
              <a:t>42 Pa. C.S.A. § 5950. </a:t>
            </a:r>
          </a:p>
          <a:p>
            <a:pPr lvl="0"/>
            <a:r>
              <a:rPr lang="en-US" sz="1200" kern="1200" dirty="0">
                <a:solidFill>
                  <a:schemeClr val="tx1"/>
                </a:solidFill>
                <a:effectLst/>
                <a:latin typeface="+mn-lt"/>
                <a:ea typeface="+mn-ea"/>
                <a:cs typeface="+mn-cs"/>
              </a:rPr>
              <a:t>Accountant-Client Privilege</a:t>
            </a:r>
          </a:p>
          <a:p>
            <a:pPr lvl="2"/>
            <a:r>
              <a:rPr lang="en-US" sz="1200" kern="1200" dirty="0">
                <a:solidFill>
                  <a:schemeClr val="tx1"/>
                </a:solidFill>
                <a:effectLst/>
                <a:latin typeface="+mn-lt"/>
                <a:ea typeface="+mn-ea"/>
                <a:cs typeface="+mn-cs"/>
              </a:rPr>
              <a:t>63 P.S. § 9.11a.</a:t>
            </a:r>
          </a:p>
          <a:p>
            <a:endParaRPr lang="en-US" dirty="0"/>
          </a:p>
        </p:txBody>
      </p:sp>
      <p:sp>
        <p:nvSpPr>
          <p:cNvPr id="4" name="Slide Number Placeholder 3"/>
          <p:cNvSpPr>
            <a:spLocks noGrp="1"/>
          </p:cNvSpPr>
          <p:nvPr>
            <p:ph type="sldNum" sz="quarter" idx="5"/>
          </p:nvPr>
        </p:nvSpPr>
        <p:spPr/>
        <p:txBody>
          <a:bodyPr/>
          <a:lstStyle/>
          <a:p>
            <a:fld id="{1B680138-39F4-4DDA-BBFA-10A34D7A354A}" type="slidenum">
              <a:rPr lang="en-US" smtClean="0"/>
              <a:t>2</a:t>
            </a:fld>
            <a:endParaRPr lang="en-US"/>
          </a:p>
        </p:txBody>
      </p:sp>
    </p:spTree>
    <p:extLst>
      <p:ext uri="{BB962C8B-B14F-4D97-AF65-F5344CB8AC3E}">
        <p14:creationId xmlns:p14="http://schemas.microsoft.com/office/powerpoint/2010/main" val="3085115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In order for an inadvertent disclosure to be protected, the first step is to analyze whether or not privileged information was disclosed. </a:t>
            </a:r>
          </a:p>
          <a:p>
            <a:pPr lvl="0"/>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Work Product Doctrine </a:t>
            </a:r>
          </a:p>
          <a:p>
            <a:pPr lvl="1"/>
            <a:r>
              <a:rPr lang="en-US" sz="1200" kern="1200" dirty="0">
                <a:solidFill>
                  <a:schemeClr val="tx1"/>
                </a:solidFill>
                <a:effectLst/>
                <a:latin typeface="+mn-lt"/>
                <a:ea typeface="+mn-ea"/>
                <a:cs typeface="+mn-cs"/>
              </a:rPr>
              <a:t>“Subject to the provisions of Rules 4003.4 and 4003.5, a party may obtain discovery of any matter discoverable under Rule 4003.1 even though prepared in anticipation of litigation or trial by or for another party or by or for that other party’s representative, including his or her attorney, consultant, surety, indemnitor, insurer, or agent. The discovery shall not include the disclosure of the mental impressions of a party’s attorney or his or her conclusions, opinions, memoranda, notes or summaries, legal research or legal theories. With respect to the representative of a party other than the party’s attorney, discovery shall not include disclosure of his or her mental impressions, conclusions or opinions respecting the value or merit of a claim or defense or respecting strategy or tactics.”</a:t>
            </a:r>
          </a:p>
          <a:p>
            <a:pPr lvl="2"/>
            <a:r>
              <a:rPr lang="en-US" sz="1200" kern="1200" dirty="0">
                <a:solidFill>
                  <a:schemeClr val="tx1"/>
                </a:solidFill>
                <a:effectLst/>
                <a:latin typeface="+mn-lt"/>
                <a:ea typeface="+mn-ea"/>
                <a:cs typeface="+mn-cs"/>
              </a:rPr>
              <a:t>Pa. R.C.P. 4003.3</a:t>
            </a:r>
          </a:p>
          <a:p>
            <a:pPr lvl="1"/>
            <a:r>
              <a:rPr lang="en-US" sz="1200" kern="1200" dirty="0">
                <a:solidFill>
                  <a:schemeClr val="tx1"/>
                </a:solidFill>
                <a:effectLst/>
                <a:latin typeface="+mn-lt"/>
                <a:ea typeface="+mn-ea"/>
                <a:cs typeface="+mn-cs"/>
              </a:rPr>
              <a:t>Who can create work product?   A party’s attorney;  A party, at the direction of their counsel; A non-party representative (i.e. an investigator, a consultant, an accountant).</a:t>
            </a:r>
          </a:p>
          <a:p>
            <a:pPr lvl="1"/>
            <a:r>
              <a:rPr lang="en-US" sz="1200" kern="1200" dirty="0">
                <a:solidFill>
                  <a:schemeClr val="tx1"/>
                </a:solidFill>
                <a:effectLst/>
                <a:latin typeface="+mn-lt"/>
                <a:ea typeface="+mn-ea"/>
                <a:cs typeface="+mn-cs"/>
              </a:rPr>
              <a:t>What materials receive work product protection?</a:t>
            </a:r>
          </a:p>
          <a:p>
            <a:pPr lvl="2"/>
            <a:r>
              <a:rPr lang="en-US" sz="1200" kern="1200" dirty="0">
                <a:solidFill>
                  <a:schemeClr val="tx1"/>
                </a:solidFill>
                <a:effectLst/>
                <a:latin typeface="+mn-lt"/>
                <a:ea typeface="+mn-ea"/>
                <a:cs typeface="+mn-cs"/>
              </a:rPr>
              <a:t>Attorney’s file notes</a:t>
            </a:r>
          </a:p>
          <a:p>
            <a:pPr lvl="2"/>
            <a:r>
              <a:rPr lang="en-US" sz="1200" kern="1200" dirty="0">
                <a:solidFill>
                  <a:schemeClr val="tx1"/>
                </a:solidFill>
                <a:effectLst/>
                <a:latin typeface="+mn-lt"/>
                <a:ea typeface="+mn-ea"/>
                <a:cs typeface="+mn-cs"/>
              </a:rPr>
              <a:t>Attorney’s personal opinions about a case</a:t>
            </a:r>
          </a:p>
          <a:p>
            <a:pPr lvl="2"/>
            <a:r>
              <a:rPr lang="en-US" sz="1200" kern="1200" dirty="0">
                <a:solidFill>
                  <a:schemeClr val="tx1"/>
                </a:solidFill>
                <a:effectLst/>
                <a:latin typeface="+mn-lt"/>
                <a:ea typeface="+mn-ea"/>
                <a:cs typeface="+mn-cs"/>
              </a:rPr>
              <a:t>Not limited to confidential matters. The purpose of the rule is to protect mental impressions/strategies, not confidentiality. </a:t>
            </a:r>
          </a:p>
          <a:p>
            <a:endParaRPr lang="en-US" dirty="0"/>
          </a:p>
        </p:txBody>
      </p:sp>
      <p:sp>
        <p:nvSpPr>
          <p:cNvPr id="4" name="Slide Number Placeholder 3"/>
          <p:cNvSpPr>
            <a:spLocks noGrp="1"/>
          </p:cNvSpPr>
          <p:nvPr>
            <p:ph type="sldNum" sz="quarter" idx="5"/>
          </p:nvPr>
        </p:nvSpPr>
        <p:spPr/>
        <p:txBody>
          <a:bodyPr/>
          <a:lstStyle/>
          <a:p>
            <a:fld id="{1B680138-39F4-4DDA-BBFA-10A34D7A354A}" type="slidenum">
              <a:rPr lang="en-US" smtClean="0"/>
              <a:t>3</a:t>
            </a:fld>
            <a:endParaRPr lang="en-US"/>
          </a:p>
        </p:txBody>
      </p:sp>
    </p:spTree>
    <p:extLst>
      <p:ext uri="{BB962C8B-B14F-4D97-AF65-F5344CB8AC3E}">
        <p14:creationId xmlns:p14="http://schemas.microsoft.com/office/powerpoint/2010/main" val="2708565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News Reporters</a:t>
            </a:r>
          </a:p>
          <a:p>
            <a:pPr lvl="2"/>
            <a:r>
              <a:rPr lang="en-US" sz="1200" kern="1200" dirty="0">
                <a:solidFill>
                  <a:schemeClr val="tx1"/>
                </a:solidFill>
                <a:effectLst/>
                <a:latin typeface="+mn-lt"/>
                <a:ea typeface="+mn-ea"/>
                <a:cs typeface="+mn-cs"/>
              </a:rPr>
              <a:t>42 Pa. C.S.A. § 5942.</a:t>
            </a:r>
          </a:p>
          <a:p>
            <a:pPr lvl="0"/>
            <a:r>
              <a:rPr lang="en-US" sz="1200" kern="1200" dirty="0">
                <a:solidFill>
                  <a:schemeClr val="tx1"/>
                </a:solidFill>
                <a:effectLst/>
                <a:latin typeface="+mn-lt"/>
                <a:ea typeface="+mn-ea"/>
                <a:cs typeface="+mn-cs"/>
              </a:rPr>
              <a:t>Clergy </a:t>
            </a:r>
          </a:p>
          <a:p>
            <a:pPr lvl="1"/>
            <a:r>
              <a:rPr lang="en-US" sz="1200" kern="1200" dirty="0">
                <a:solidFill>
                  <a:schemeClr val="tx1"/>
                </a:solidFill>
                <a:effectLst/>
                <a:latin typeface="+mn-lt"/>
                <a:ea typeface="+mn-ea"/>
                <a:cs typeface="+mn-cs"/>
              </a:rPr>
              <a:t>Privilege is limited to information that is:  1) acquired by clergy. 2) is acquired in the course of the clergy’s duties.  – must be communicated to a member of the clergy in his or her capacity as confessor or spiritual advisor. </a:t>
            </a:r>
          </a:p>
          <a:p>
            <a:pPr lvl="2"/>
            <a:r>
              <a:rPr lang="en-US" sz="1200" kern="1200" dirty="0">
                <a:solidFill>
                  <a:schemeClr val="tx1"/>
                </a:solidFill>
                <a:effectLst/>
                <a:latin typeface="+mn-lt"/>
                <a:ea typeface="+mn-ea"/>
                <a:cs typeface="+mn-cs"/>
              </a:rPr>
              <a:t>42 Pa. C.S.A. § 5943.</a:t>
            </a:r>
          </a:p>
          <a:p>
            <a:pPr lvl="0"/>
            <a:r>
              <a:rPr lang="en-US" sz="1200" kern="1200" dirty="0">
                <a:solidFill>
                  <a:schemeClr val="tx1"/>
                </a:solidFill>
                <a:effectLst/>
                <a:latin typeface="+mn-lt"/>
                <a:ea typeface="+mn-ea"/>
                <a:cs typeface="+mn-cs"/>
              </a:rPr>
              <a:t>Psychiatrists or Licensed Psychologists </a:t>
            </a:r>
          </a:p>
          <a:p>
            <a:pPr lvl="2"/>
            <a:r>
              <a:rPr lang="en-US" sz="1200" kern="1200" dirty="0">
                <a:solidFill>
                  <a:schemeClr val="tx1"/>
                </a:solidFill>
                <a:effectLst/>
                <a:latin typeface="+mn-lt"/>
                <a:ea typeface="+mn-ea"/>
                <a:cs typeface="+mn-cs"/>
              </a:rPr>
              <a:t>42 Pa. C.S.A. § 5944. </a:t>
            </a:r>
          </a:p>
          <a:p>
            <a:pPr lvl="0"/>
            <a:r>
              <a:rPr lang="en-US" sz="1200" kern="1200" dirty="0">
                <a:solidFill>
                  <a:schemeClr val="tx1"/>
                </a:solidFill>
                <a:effectLst/>
                <a:latin typeface="+mn-lt"/>
                <a:ea typeface="+mn-ea"/>
                <a:cs typeface="+mn-cs"/>
              </a:rPr>
              <a:t>School Personnel</a:t>
            </a:r>
          </a:p>
          <a:p>
            <a:pPr lvl="2"/>
            <a:r>
              <a:rPr lang="en-US" sz="1200" kern="1200" dirty="0">
                <a:solidFill>
                  <a:schemeClr val="tx1"/>
                </a:solidFill>
                <a:effectLst/>
                <a:latin typeface="+mn-lt"/>
                <a:ea typeface="+mn-ea"/>
                <a:cs typeface="+mn-cs"/>
              </a:rPr>
              <a:t>42 Pa. C.S.A. § 5945.</a:t>
            </a:r>
          </a:p>
          <a:p>
            <a:pPr lvl="0"/>
            <a:r>
              <a:rPr lang="en-US" sz="1200" kern="1200" dirty="0">
                <a:solidFill>
                  <a:schemeClr val="tx1"/>
                </a:solidFill>
                <a:effectLst/>
                <a:latin typeface="+mn-lt"/>
                <a:ea typeface="+mn-ea"/>
                <a:cs typeface="+mn-cs"/>
              </a:rPr>
              <a:t>Mediation Communications and Documents</a:t>
            </a:r>
          </a:p>
          <a:p>
            <a:pPr lvl="1"/>
            <a:r>
              <a:rPr lang="en-US" sz="1200" kern="1200" dirty="0">
                <a:solidFill>
                  <a:schemeClr val="tx1"/>
                </a:solidFill>
                <a:effectLst/>
                <a:latin typeface="+mn-lt"/>
                <a:ea typeface="+mn-ea"/>
                <a:cs typeface="+mn-cs"/>
              </a:rPr>
              <a:t>“Mediation” is a deliberate and knowing use of a third party by disputing parties to help them reach a resolution of their dispute. §5949(c). </a:t>
            </a:r>
          </a:p>
          <a:p>
            <a:pPr lvl="1"/>
            <a:r>
              <a:rPr lang="en-US" sz="1200" kern="1200" dirty="0">
                <a:solidFill>
                  <a:schemeClr val="tx1"/>
                </a:solidFill>
                <a:effectLst/>
                <a:latin typeface="+mn-lt"/>
                <a:ea typeface="+mn-ea"/>
                <a:cs typeface="+mn-cs"/>
              </a:rPr>
              <a:t>All mediation communications and mediation documents are privileges. §5949(a).</a:t>
            </a:r>
          </a:p>
          <a:p>
            <a:pPr lvl="1"/>
            <a:r>
              <a:rPr lang="en-US" sz="1200" kern="1200" dirty="0">
                <a:solidFill>
                  <a:schemeClr val="tx1"/>
                </a:solidFill>
                <a:effectLst/>
                <a:latin typeface="+mn-lt"/>
                <a:ea typeface="+mn-ea"/>
                <a:cs typeface="+mn-cs"/>
              </a:rPr>
              <a:t>Exceptions:  Settlement documents; “Any document which otherwise exists, or existed independent of the mediation, and is not otherwise covered by this section. </a:t>
            </a:r>
          </a:p>
          <a:p>
            <a:pPr lvl="2"/>
            <a:r>
              <a:rPr lang="en-US" sz="1200" kern="1200" dirty="0">
                <a:solidFill>
                  <a:schemeClr val="tx1"/>
                </a:solidFill>
                <a:effectLst/>
                <a:latin typeface="+mn-lt"/>
                <a:ea typeface="+mn-ea"/>
                <a:cs typeface="+mn-cs"/>
              </a:rPr>
              <a:t>42 Pa. C.S.A. § 5949. </a:t>
            </a:r>
          </a:p>
          <a:p>
            <a:pPr lvl="2"/>
            <a:r>
              <a:rPr lang="en-US" sz="1200" i="1" kern="1200" dirty="0">
                <a:solidFill>
                  <a:schemeClr val="tx1"/>
                </a:solidFill>
                <a:effectLst/>
                <a:latin typeface="+mn-lt"/>
                <a:ea typeface="+mn-ea"/>
                <a:cs typeface="+mn-cs"/>
              </a:rPr>
              <a:t>Stewart Title Guaranty Co. v. </a:t>
            </a:r>
            <a:r>
              <a:rPr lang="en-US" sz="1200" i="1" kern="1200" dirty="0" err="1">
                <a:solidFill>
                  <a:schemeClr val="tx1"/>
                </a:solidFill>
                <a:effectLst/>
                <a:latin typeface="+mn-lt"/>
                <a:ea typeface="+mn-ea"/>
                <a:cs typeface="+mn-cs"/>
              </a:rPr>
              <a:t>Owlett</a:t>
            </a:r>
            <a:r>
              <a:rPr lang="en-US" sz="1200" i="1" kern="1200" dirty="0">
                <a:solidFill>
                  <a:schemeClr val="tx1"/>
                </a:solidFill>
                <a:effectLst/>
                <a:latin typeface="+mn-lt"/>
                <a:ea typeface="+mn-ea"/>
                <a:cs typeface="+mn-cs"/>
              </a:rPr>
              <a:t> &amp; Lewis, P.C.</a:t>
            </a:r>
            <a:r>
              <a:rPr lang="en-US" sz="1200" kern="1200" dirty="0">
                <a:solidFill>
                  <a:schemeClr val="tx1"/>
                </a:solidFill>
                <a:effectLst/>
                <a:latin typeface="+mn-lt"/>
                <a:ea typeface="+mn-ea"/>
                <a:cs typeface="+mn-cs"/>
              </a:rPr>
              <a:t>, 297 .R.D, 232 (M.D. Pa. 2013).</a:t>
            </a:r>
          </a:p>
          <a:p>
            <a:pPr lvl="3"/>
            <a:r>
              <a:rPr lang="en-US" sz="1200" kern="1200" dirty="0">
                <a:solidFill>
                  <a:schemeClr val="tx1"/>
                </a:solidFill>
                <a:effectLst/>
                <a:latin typeface="+mn-lt"/>
                <a:ea typeface="+mn-ea"/>
                <a:cs typeface="+mn-cs"/>
              </a:rPr>
              <a:t>Mediation Memo was protected. Expert report was not protected by mediation privilege because it was prepared 16 months prior to mediation and therefore existed independent of the mediation. </a:t>
            </a:r>
          </a:p>
          <a:p>
            <a:pPr lvl="3"/>
            <a:r>
              <a:rPr lang="en-US" sz="1200" kern="1200" dirty="0">
                <a:solidFill>
                  <a:schemeClr val="tx1"/>
                </a:solidFill>
                <a:effectLst/>
                <a:latin typeface="+mn-lt"/>
                <a:ea typeface="+mn-ea"/>
                <a:cs typeface="+mn-cs"/>
              </a:rPr>
              <a:t>Court looked at how attorney produced the documents. Here, the attorney did a cursory review of the materials that a paralegal had gathered and determined whether or not a privilege existed. </a:t>
            </a:r>
          </a:p>
          <a:p>
            <a:pPr lvl="3"/>
            <a:r>
              <a:rPr lang="en-US" sz="1200" kern="1200" dirty="0">
                <a:solidFill>
                  <a:schemeClr val="tx1"/>
                </a:solidFill>
                <a:effectLst/>
                <a:latin typeface="+mn-lt"/>
                <a:ea typeface="+mn-ea"/>
                <a:cs typeface="+mn-cs"/>
              </a:rPr>
              <a:t>Court also looked at how the attorney dealt with inadvertent production – attorney objected but did not specifically raise the fact/make a claim that the document was privileged; also failure to assert and pursue the privilege.  Therefore, the mediation privilege had been waived. </a:t>
            </a:r>
          </a:p>
          <a:p>
            <a:pPr lvl="0"/>
            <a:r>
              <a:rPr lang="en-US" sz="1200" kern="1200" dirty="0">
                <a:solidFill>
                  <a:schemeClr val="tx1"/>
                </a:solidFill>
                <a:effectLst/>
                <a:latin typeface="+mn-lt"/>
                <a:ea typeface="+mn-ea"/>
                <a:cs typeface="+mn-cs"/>
              </a:rPr>
              <a:t>Law Enforcement Officers </a:t>
            </a:r>
          </a:p>
          <a:p>
            <a:pPr lvl="2"/>
            <a:r>
              <a:rPr lang="en-US" sz="1200" kern="1200" dirty="0">
                <a:solidFill>
                  <a:schemeClr val="tx1"/>
                </a:solidFill>
                <a:effectLst/>
                <a:latin typeface="+mn-lt"/>
                <a:ea typeface="+mn-ea"/>
                <a:cs typeface="+mn-cs"/>
              </a:rPr>
              <a:t>42 Pa. C.S.A. § 5950. </a:t>
            </a:r>
          </a:p>
          <a:p>
            <a:pPr lvl="0"/>
            <a:r>
              <a:rPr lang="en-US" sz="1200" kern="1200" dirty="0">
                <a:solidFill>
                  <a:schemeClr val="tx1"/>
                </a:solidFill>
                <a:effectLst/>
                <a:latin typeface="+mn-lt"/>
                <a:ea typeface="+mn-ea"/>
                <a:cs typeface="+mn-cs"/>
              </a:rPr>
              <a:t>Accountant-Client Privilege</a:t>
            </a:r>
          </a:p>
          <a:p>
            <a:pPr lvl="2"/>
            <a:r>
              <a:rPr lang="en-US" sz="1200" kern="1200" dirty="0">
                <a:solidFill>
                  <a:schemeClr val="tx1"/>
                </a:solidFill>
                <a:effectLst/>
                <a:latin typeface="+mn-lt"/>
                <a:ea typeface="+mn-ea"/>
                <a:cs typeface="+mn-cs"/>
              </a:rPr>
              <a:t>63 P.S. § 9.11a.</a:t>
            </a:r>
          </a:p>
          <a:p>
            <a:endParaRPr lang="en-US" dirty="0"/>
          </a:p>
        </p:txBody>
      </p:sp>
      <p:sp>
        <p:nvSpPr>
          <p:cNvPr id="4" name="Slide Number Placeholder 3"/>
          <p:cNvSpPr>
            <a:spLocks noGrp="1"/>
          </p:cNvSpPr>
          <p:nvPr>
            <p:ph type="sldNum" sz="quarter" idx="5"/>
          </p:nvPr>
        </p:nvSpPr>
        <p:spPr/>
        <p:txBody>
          <a:bodyPr/>
          <a:lstStyle/>
          <a:p>
            <a:fld id="{1B680138-39F4-4DDA-BBFA-10A34D7A354A}" type="slidenum">
              <a:rPr lang="en-US" smtClean="0"/>
              <a:t>4</a:t>
            </a:fld>
            <a:endParaRPr lang="en-US"/>
          </a:p>
        </p:txBody>
      </p:sp>
    </p:spTree>
    <p:extLst>
      <p:ext uri="{BB962C8B-B14F-4D97-AF65-F5344CB8AC3E}">
        <p14:creationId xmlns:p14="http://schemas.microsoft.com/office/powerpoint/2010/main" val="1302175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80138-39F4-4DDA-BBFA-10A34D7A354A}" type="slidenum">
              <a:rPr lang="en-US" smtClean="0"/>
              <a:t>6</a:t>
            </a:fld>
            <a:endParaRPr lang="en-US"/>
          </a:p>
        </p:txBody>
      </p:sp>
    </p:spTree>
    <p:extLst>
      <p:ext uri="{BB962C8B-B14F-4D97-AF65-F5344CB8AC3E}">
        <p14:creationId xmlns:p14="http://schemas.microsoft.com/office/powerpoint/2010/main" val="16680627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80138-39F4-4DDA-BBFA-10A34D7A354A}" type="slidenum">
              <a:rPr lang="en-US" smtClean="0"/>
              <a:t>8</a:t>
            </a:fld>
            <a:endParaRPr lang="en-US"/>
          </a:p>
        </p:txBody>
      </p:sp>
    </p:spTree>
    <p:extLst>
      <p:ext uri="{BB962C8B-B14F-4D97-AF65-F5344CB8AC3E}">
        <p14:creationId xmlns:p14="http://schemas.microsoft.com/office/powerpoint/2010/main" val="23368658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Stop video at 7:24.</a:t>
            </a:r>
          </a:p>
          <a:p>
            <a:endParaRPr lang="en-US" dirty="0"/>
          </a:p>
          <a:p>
            <a:r>
              <a:rPr lang="en-US" sz="1200" b="0" i="0" kern="1200" dirty="0">
                <a:solidFill>
                  <a:schemeClr val="tx1"/>
                </a:solidFill>
                <a:effectLst/>
                <a:latin typeface="+mn-lt"/>
                <a:ea typeface="+mn-ea"/>
                <a:cs typeface="+mn-cs"/>
              </a:rPr>
              <a:t>The Alex Jones case is in Texas state court, the evidence rules of which give the disclosing party 10 days to respond to a notice of inadvertent disclosure, after which the privilege is deemed waived.</a:t>
            </a:r>
            <a:endParaRPr lang="en-US" dirty="0"/>
          </a:p>
        </p:txBody>
      </p:sp>
      <p:sp>
        <p:nvSpPr>
          <p:cNvPr id="4" name="Slide Number Placeholder 3"/>
          <p:cNvSpPr>
            <a:spLocks noGrp="1"/>
          </p:cNvSpPr>
          <p:nvPr>
            <p:ph type="sldNum" sz="quarter" idx="5"/>
          </p:nvPr>
        </p:nvSpPr>
        <p:spPr/>
        <p:txBody>
          <a:bodyPr/>
          <a:lstStyle/>
          <a:p>
            <a:fld id="{1B680138-39F4-4DDA-BBFA-10A34D7A354A}" type="slidenum">
              <a:rPr lang="en-US" smtClean="0"/>
              <a:t>11</a:t>
            </a:fld>
            <a:endParaRPr lang="en-US"/>
          </a:p>
        </p:txBody>
      </p:sp>
    </p:spTree>
    <p:extLst>
      <p:ext uri="{BB962C8B-B14F-4D97-AF65-F5344CB8AC3E}">
        <p14:creationId xmlns:p14="http://schemas.microsoft.com/office/powerpoint/2010/main" val="2720346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FRE 502 limits the circumstances where an inadvertent disclosure acts as a waiver of attorney-client privilege. It provides that a disclosure is not a waiver of privilege if it is inadvertent, the holder of the privilege took reasonable stapes to prevent the disclosure, and the holder took reasonable steps to rectify the disclosure. FRE 501 authorizes federal courts to issue orders addressing the waiver of privilege and confidentiality occasioned by, among other things, the inadvertent disclosure of discovery documents. The 502 order is prepared by the parties and includes language that makes clear that the production of a privileged document is not a waiver of privilege, and then establishes a procedure for handling the inadvertent disclosure of the privileged document. </a:t>
            </a:r>
          </a:p>
          <a:p>
            <a:endParaRPr lang="en-US" dirty="0"/>
          </a:p>
          <a:p>
            <a:r>
              <a:rPr lang="en-US" dirty="0"/>
              <a:t>FRCP 26(b)(5)(B) provides the ability to “claw back” inadvertently disclosed information by requiring a receiving party to return or destroy privileged information produced in discovery.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PA Rules of Evidence do not have a counterpart to FRE 502, but parties can still agree on and submit a Rule 502-like order to a PA court.  The order should include a statement that an inadvertent disclosure does not constitute a waiver, regardless of the reasonableness of precautions or other </a:t>
            </a:r>
            <a:r>
              <a:rPr lang="en-US" i="1" dirty="0" err="1"/>
              <a:t>carbis</a:t>
            </a:r>
            <a:r>
              <a:rPr lang="en-US" i="1" dirty="0"/>
              <a:t> </a:t>
            </a:r>
            <a:r>
              <a:rPr lang="en-US" i="0" dirty="0"/>
              <a:t>factors, provide a procedure for handling inadvertently disclosed materials, and can replicate the “claw back” that FRCP 26 provides. </a:t>
            </a:r>
            <a:endParaRPr lang="en-US" dirty="0"/>
          </a:p>
          <a:p>
            <a:endParaRPr lang="en-US" dirty="0"/>
          </a:p>
        </p:txBody>
      </p:sp>
      <p:sp>
        <p:nvSpPr>
          <p:cNvPr id="4" name="Slide Number Placeholder 3"/>
          <p:cNvSpPr>
            <a:spLocks noGrp="1"/>
          </p:cNvSpPr>
          <p:nvPr>
            <p:ph type="sldNum" sz="quarter" idx="5"/>
          </p:nvPr>
        </p:nvSpPr>
        <p:spPr/>
        <p:txBody>
          <a:bodyPr/>
          <a:lstStyle/>
          <a:p>
            <a:fld id="{1B680138-39F4-4DDA-BBFA-10A34D7A354A}" type="slidenum">
              <a:rPr lang="en-US" smtClean="0"/>
              <a:t>13</a:t>
            </a:fld>
            <a:endParaRPr lang="en-US"/>
          </a:p>
        </p:txBody>
      </p:sp>
    </p:spTree>
    <p:extLst>
      <p:ext uri="{BB962C8B-B14F-4D97-AF65-F5344CB8AC3E}">
        <p14:creationId xmlns:p14="http://schemas.microsoft.com/office/powerpoint/2010/main" val="1990286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Example of Multi-level Document Review Workflow:</a:t>
            </a:r>
          </a:p>
          <a:p>
            <a:pPr lvl="0"/>
            <a:r>
              <a:rPr lang="en-US" sz="1200" kern="1200" dirty="0">
                <a:solidFill>
                  <a:schemeClr val="tx1"/>
                </a:solidFill>
                <a:effectLst/>
                <a:latin typeface="+mn-lt"/>
                <a:ea typeface="+mn-ea"/>
                <a:cs typeface="+mn-cs"/>
              </a:rPr>
              <a:t>First level review</a:t>
            </a:r>
          </a:p>
          <a:p>
            <a:pPr lvl="1"/>
            <a:r>
              <a:rPr lang="en-US" sz="1200" kern="1200" dirty="0">
                <a:solidFill>
                  <a:schemeClr val="tx1"/>
                </a:solidFill>
                <a:effectLst/>
                <a:latin typeface="+mn-lt"/>
                <a:ea typeface="+mn-ea"/>
                <a:cs typeface="+mn-cs"/>
              </a:rPr>
              <a:t>Segregate potentially privileged documents</a:t>
            </a:r>
          </a:p>
          <a:p>
            <a:pPr lvl="1"/>
            <a:r>
              <a:rPr lang="en-US" sz="1200" kern="1200" dirty="0">
                <a:solidFill>
                  <a:schemeClr val="tx1"/>
                </a:solidFill>
                <a:effectLst/>
                <a:latin typeface="+mn-lt"/>
                <a:ea typeface="+mn-ea"/>
                <a:cs typeface="+mn-cs"/>
              </a:rPr>
              <a:t>Directive to err on side of caution</a:t>
            </a:r>
          </a:p>
          <a:p>
            <a:pPr lvl="1"/>
            <a:r>
              <a:rPr lang="en-US" sz="1200" kern="1200" dirty="0">
                <a:solidFill>
                  <a:schemeClr val="tx1"/>
                </a:solidFill>
                <a:effectLst/>
                <a:latin typeface="+mn-lt"/>
                <a:ea typeface="+mn-ea"/>
                <a:cs typeface="+mn-cs"/>
              </a:rPr>
              <a:t>Question protocol &amp; communication</a:t>
            </a:r>
          </a:p>
          <a:p>
            <a:pPr lvl="0"/>
            <a:r>
              <a:rPr lang="en-US" sz="1200" kern="1200" dirty="0">
                <a:solidFill>
                  <a:schemeClr val="tx1"/>
                </a:solidFill>
                <a:effectLst/>
                <a:latin typeface="+mn-lt"/>
                <a:ea typeface="+mn-ea"/>
                <a:cs typeface="+mn-cs"/>
              </a:rPr>
              <a:t>Second level review</a:t>
            </a:r>
          </a:p>
          <a:p>
            <a:pPr lvl="1"/>
            <a:r>
              <a:rPr lang="en-US" sz="1200" kern="1200" dirty="0">
                <a:solidFill>
                  <a:schemeClr val="tx1"/>
                </a:solidFill>
                <a:effectLst/>
                <a:latin typeface="+mn-lt"/>
                <a:ea typeface="+mn-ea"/>
                <a:cs typeface="+mn-cs"/>
              </a:rPr>
              <a:t>Question protocol &amp; consistency of tagging </a:t>
            </a:r>
          </a:p>
          <a:p>
            <a:pPr lvl="1"/>
            <a:r>
              <a:rPr lang="en-US" sz="1200" kern="1200" dirty="0">
                <a:solidFill>
                  <a:schemeClr val="tx1"/>
                </a:solidFill>
                <a:effectLst/>
                <a:latin typeface="+mn-lt"/>
                <a:ea typeface="+mn-ea"/>
                <a:cs typeface="+mn-cs"/>
              </a:rPr>
              <a:t>Avenues for communication with client</a:t>
            </a:r>
          </a:p>
          <a:p>
            <a:pPr lvl="0"/>
            <a:r>
              <a:rPr lang="en-US" sz="1200" kern="1200" dirty="0">
                <a:solidFill>
                  <a:schemeClr val="tx1"/>
                </a:solidFill>
                <a:effectLst/>
                <a:latin typeface="+mn-lt"/>
                <a:ea typeface="+mn-ea"/>
                <a:cs typeface="+mn-cs"/>
              </a:rPr>
              <a:t>Last checks:</a:t>
            </a:r>
          </a:p>
          <a:p>
            <a:pPr lvl="1"/>
            <a:r>
              <a:rPr lang="en-US" sz="1200" kern="1200" dirty="0">
                <a:solidFill>
                  <a:schemeClr val="tx1"/>
                </a:solidFill>
                <a:effectLst/>
                <a:latin typeface="+mn-lt"/>
                <a:ea typeface="+mn-ea"/>
                <a:cs typeface="+mn-cs"/>
              </a:rPr>
              <a:t>Reviewer training and supervision</a:t>
            </a:r>
          </a:p>
          <a:p>
            <a:pPr lvl="1"/>
            <a:r>
              <a:rPr lang="en-US" sz="1200" kern="1200" dirty="0">
                <a:solidFill>
                  <a:schemeClr val="tx1"/>
                </a:solidFill>
                <a:effectLst/>
                <a:latin typeface="+mn-lt"/>
                <a:ea typeface="+mn-ea"/>
                <a:cs typeface="+mn-cs"/>
              </a:rPr>
              <a:t>Checks on production sets:</a:t>
            </a:r>
          </a:p>
          <a:p>
            <a:pPr lvl="2"/>
            <a:r>
              <a:rPr lang="en-US" sz="1200" kern="1200" dirty="0">
                <a:solidFill>
                  <a:schemeClr val="tx1"/>
                </a:solidFill>
                <a:effectLst/>
                <a:latin typeface="+mn-lt"/>
                <a:ea typeface="+mn-ea"/>
                <a:cs typeface="+mn-cs"/>
              </a:rPr>
              <a:t>Keyword searches</a:t>
            </a:r>
          </a:p>
          <a:p>
            <a:pPr lvl="2"/>
            <a:r>
              <a:rPr lang="en-US" sz="1200" kern="1200" dirty="0">
                <a:solidFill>
                  <a:schemeClr val="tx1"/>
                </a:solidFill>
                <a:effectLst/>
                <a:latin typeface="+mn-lt"/>
                <a:ea typeface="+mn-ea"/>
                <a:cs typeface="+mn-cs"/>
              </a:rPr>
              <a:t>Review sampling</a:t>
            </a:r>
          </a:p>
          <a:p>
            <a:pPr lvl="2"/>
            <a:r>
              <a:rPr lang="en-US" sz="1200" kern="1200" dirty="0">
                <a:solidFill>
                  <a:schemeClr val="tx1"/>
                </a:solidFill>
                <a:effectLst/>
                <a:latin typeface="+mn-lt"/>
                <a:ea typeface="+mn-ea"/>
                <a:cs typeface="+mn-cs"/>
              </a:rPr>
              <a:t>Consistent tagging</a:t>
            </a:r>
          </a:p>
          <a:p>
            <a:pPr lvl="2"/>
            <a:r>
              <a:rPr lang="en-US" sz="1200" kern="1200" dirty="0">
                <a:solidFill>
                  <a:schemeClr val="tx1"/>
                </a:solidFill>
                <a:effectLst/>
                <a:latin typeface="+mn-lt"/>
                <a:ea typeface="+mn-ea"/>
                <a:cs typeface="+mn-cs"/>
              </a:rPr>
              <a:t>Confirming redactions</a:t>
            </a:r>
          </a:p>
          <a:p>
            <a:pPr lvl="1"/>
            <a:r>
              <a:rPr lang="en-US" sz="1200" kern="1200" dirty="0">
                <a:solidFill>
                  <a:schemeClr val="tx1"/>
                </a:solidFill>
                <a:effectLst/>
                <a:latin typeface="+mn-lt"/>
                <a:ea typeface="+mn-ea"/>
                <a:cs typeface="+mn-cs"/>
              </a:rPr>
              <a:t>Transmission of productions</a:t>
            </a:r>
          </a:p>
          <a:p>
            <a:endParaRPr lang="en-US" dirty="0"/>
          </a:p>
        </p:txBody>
      </p:sp>
      <p:sp>
        <p:nvSpPr>
          <p:cNvPr id="4" name="Slide Number Placeholder 3"/>
          <p:cNvSpPr>
            <a:spLocks noGrp="1"/>
          </p:cNvSpPr>
          <p:nvPr>
            <p:ph type="sldNum" sz="quarter" idx="5"/>
          </p:nvPr>
        </p:nvSpPr>
        <p:spPr/>
        <p:txBody>
          <a:bodyPr/>
          <a:lstStyle/>
          <a:p>
            <a:fld id="{1B680138-39F4-4DDA-BBFA-10A34D7A354A}" type="slidenum">
              <a:rPr lang="en-US" smtClean="0"/>
              <a:t>14</a:t>
            </a:fld>
            <a:endParaRPr lang="en-US"/>
          </a:p>
        </p:txBody>
      </p:sp>
    </p:spTree>
    <p:extLst>
      <p:ext uri="{BB962C8B-B14F-4D97-AF65-F5344CB8AC3E}">
        <p14:creationId xmlns:p14="http://schemas.microsoft.com/office/powerpoint/2010/main" val="2465998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B8FCF9F-78B0-411F-8CCB-86FC4A5247CE}" type="datetimeFigureOut">
              <a:rPr lang="en-US" smtClean="0"/>
              <a:t>9/25/2022</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6434819E-0DD5-47A1-B1AD-0C8F46637D5D}" type="slidenum">
              <a:rPr lang="en-US" smtClean="0"/>
              <a:t>‹#›</a:t>
            </a:fld>
            <a:endParaRPr lang="en-US"/>
          </a:p>
        </p:txBody>
      </p:sp>
    </p:spTree>
    <p:extLst>
      <p:ext uri="{BB962C8B-B14F-4D97-AF65-F5344CB8AC3E}">
        <p14:creationId xmlns:p14="http://schemas.microsoft.com/office/powerpoint/2010/main" val="2193857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B8FCF9F-78B0-411F-8CCB-86FC4A5247CE}" type="datetimeFigureOut">
              <a:rPr lang="en-US" smtClean="0"/>
              <a:t>9/25/2022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34819E-0DD5-47A1-B1AD-0C8F46637D5D}" type="slidenum">
              <a:rPr lang="en-US" smtClean="0"/>
              <a:t>‹#›</a:t>
            </a:fld>
            <a:endParaRPr lang="en-US"/>
          </a:p>
        </p:txBody>
      </p:sp>
    </p:spTree>
    <p:extLst>
      <p:ext uri="{BB962C8B-B14F-4D97-AF65-F5344CB8AC3E}">
        <p14:creationId xmlns:p14="http://schemas.microsoft.com/office/powerpoint/2010/main" val="1725204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B8FCF9F-78B0-411F-8CCB-86FC4A5247CE}" type="datetimeFigureOut">
              <a:rPr lang="en-US" smtClean="0"/>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34819E-0DD5-47A1-B1AD-0C8F46637D5D}" type="slidenum">
              <a:rPr lang="en-US" smtClean="0"/>
              <a:t>‹#›</a:t>
            </a:fld>
            <a:endParaRPr lang="en-US"/>
          </a:p>
        </p:txBody>
      </p:sp>
    </p:spTree>
    <p:extLst>
      <p:ext uri="{BB962C8B-B14F-4D97-AF65-F5344CB8AC3E}">
        <p14:creationId xmlns:p14="http://schemas.microsoft.com/office/powerpoint/2010/main" val="2298789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B8FCF9F-78B0-411F-8CCB-86FC4A5247CE}" type="datetimeFigureOut">
              <a:rPr lang="en-US" smtClean="0"/>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34819E-0DD5-47A1-B1AD-0C8F46637D5D}" type="slidenum">
              <a:rPr lang="en-US" smtClean="0"/>
              <a:t>‹#›</a:t>
            </a:fld>
            <a:endParaRPr lang="en-US"/>
          </a:p>
        </p:txBody>
      </p:sp>
    </p:spTree>
    <p:extLst>
      <p:ext uri="{BB962C8B-B14F-4D97-AF65-F5344CB8AC3E}">
        <p14:creationId xmlns:p14="http://schemas.microsoft.com/office/powerpoint/2010/main" val="1728284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B8FCF9F-78B0-411F-8CCB-86FC4A5247CE}" type="datetimeFigureOut">
              <a:rPr lang="en-US" smtClean="0"/>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34819E-0DD5-47A1-B1AD-0C8F46637D5D}" type="slidenum">
              <a:rPr lang="en-US" smtClean="0"/>
              <a:t>‹#›</a:t>
            </a:fld>
            <a:endParaRPr lang="en-US"/>
          </a:p>
        </p:txBody>
      </p:sp>
    </p:spTree>
    <p:extLst>
      <p:ext uri="{BB962C8B-B14F-4D97-AF65-F5344CB8AC3E}">
        <p14:creationId xmlns:p14="http://schemas.microsoft.com/office/powerpoint/2010/main" val="41467570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B8FCF9F-78B0-411F-8CCB-86FC4A5247CE}" type="datetimeFigureOut">
              <a:rPr lang="en-US" smtClean="0"/>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34819E-0DD5-47A1-B1AD-0C8F46637D5D}" type="slidenum">
              <a:rPr lang="en-US" smtClean="0"/>
              <a:t>‹#›</a:t>
            </a:fld>
            <a:endParaRPr lang="en-US"/>
          </a:p>
        </p:txBody>
      </p:sp>
    </p:spTree>
    <p:extLst>
      <p:ext uri="{BB962C8B-B14F-4D97-AF65-F5344CB8AC3E}">
        <p14:creationId xmlns:p14="http://schemas.microsoft.com/office/powerpoint/2010/main" val="6462688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B8FCF9F-78B0-411F-8CCB-86FC4A5247CE}" type="datetimeFigureOut">
              <a:rPr lang="en-US" smtClean="0"/>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34819E-0DD5-47A1-B1AD-0C8F46637D5D}" type="slidenum">
              <a:rPr lang="en-US" smtClean="0"/>
              <a:t>‹#›</a:t>
            </a:fld>
            <a:endParaRPr lang="en-US"/>
          </a:p>
        </p:txBody>
      </p:sp>
    </p:spTree>
    <p:extLst>
      <p:ext uri="{BB962C8B-B14F-4D97-AF65-F5344CB8AC3E}">
        <p14:creationId xmlns:p14="http://schemas.microsoft.com/office/powerpoint/2010/main" val="1612810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8FCF9F-78B0-411F-8CCB-86FC4A5247CE}" type="datetimeFigureOut">
              <a:rPr lang="en-US" smtClean="0"/>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34819E-0DD5-47A1-B1AD-0C8F46637D5D}" type="slidenum">
              <a:rPr lang="en-US" smtClean="0"/>
              <a:t>‹#›</a:t>
            </a:fld>
            <a:endParaRPr lang="en-US"/>
          </a:p>
        </p:txBody>
      </p:sp>
    </p:spTree>
    <p:extLst>
      <p:ext uri="{BB962C8B-B14F-4D97-AF65-F5344CB8AC3E}">
        <p14:creationId xmlns:p14="http://schemas.microsoft.com/office/powerpoint/2010/main" val="23397368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8FCF9F-78B0-411F-8CCB-86FC4A5247CE}" type="datetimeFigureOut">
              <a:rPr lang="en-US" smtClean="0"/>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34819E-0DD5-47A1-B1AD-0C8F46637D5D}" type="slidenum">
              <a:rPr lang="en-US" smtClean="0"/>
              <a:t>‹#›</a:t>
            </a:fld>
            <a:endParaRPr lang="en-US"/>
          </a:p>
        </p:txBody>
      </p:sp>
    </p:spTree>
    <p:extLst>
      <p:ext uri="{BB962C8B-B14F-4D97-AF65-F5344CB8AC3E}">
        <p14:creationId xmlns:p14="http://schemas.microsoft.com/office/powerpoint/2010/main" val="2436960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8FCF9F-78B0-411F-8CCB-86FC4A5247CE}" type="datetimeFigureOut">
              <a:rPr lang="en-US" smtClean="0"/>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6434819E-0DD5-47A1-B1AD-0C8F46637D5D}" type="slidenum">
              <a:rPr lang="en-US" smtClean="0"/>
              <a:t>‹#›</a:t>
            </a:fld>
            <a:endParaRPr lang="en-US"/>
          </a:p>
        </p:txBody>
      </p:sp>
    </p:spTree>
    <p:extLst>
      <p:ext uri="{BB962C8B-B14F-4D97-AF65-F5344CB8AC3E}">
        <p14:creationId xmlns:p14="http://schemas.microsoft.com/office/powerpoint/2010/main" val="2691054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B8FCF9F-78B0-411F-8CCB-86FC4A5247CE}" type="datetimeFigureOut">
              <a:rPr lang="en-US" smtClean="0"/>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34819E-0DD5-47A1-B1AD-0C8F46637D5D}" type="slidenum">
              <a:rPr lang="en-US" smtClean="0"/>
              <a:t>‹#›</a:t>
            </a:fld>
            <a:endParaRPr lang="en-US"/>
          </a:p>
        </p:txBody>
      </p:sp>
    </p:spTree>
    <p:extLst>
      <p:ext uri="{BB962C8B-B14F-4D97-AF65-F5344CB8AC3E}">
        <p14:creationId xmlns:p14="http://schemas.microsoft.com/office/powerpoint/2010/main" val="3201217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B8FCF9F-78B0-411F-8CCB-86FC4A5247CE}" type="datetimeFigureOut">
              <a:rPr lang="en-US" smtClean="0"/>
              <a:t>9/25/2022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34819E-0DD5-47A1-B1AD-0C8F46637D5D}" type="slidenum">
              <a:rPr lang="en-US" smtClean="0"/>
              <a:t>‹#›</a:t>
            </a:fld>
            <a:endParaRPr lang="en-US"/>
          </a:p>
        </p:txBody>
      </p:sp>
    </p:spTree>
    <p:extLst>
      <p:ext uri="{BB962C8B-B14F-4D97-AF65-F5344CB8AC3E}">
        <p14:creationId xmlns:p14="http://schemas.microsoft.com/office/powerpoint/2010/main" val="393255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8FCF9F-78B0-411F-8CCB-86FC4A5247CE}" type="datetimeFigureOut">
              <a:rPr lang="en-US" smtClean="0"/>
              <a:t>9/25/2022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34819E-0DD5-47A1-B1AD-0C8F46637D5D}" type="slidenum">
              <a:rPr lang="en-US" smtClean="0"/>
              <a:t>‹#›</a:t>
            </a:fld>
            <a:endParaRPr lang="en-US"/>
          </a:p>
        </p:txBody>
      </p:sp>
    </p:spTree>
    <p:extLst>
      <p:ext uri="{BB962C8B-B14F-4D97-AF65-F5344CB8AC3E}">
        <p14:creationId xmlns:p14="http://schemas.microsoft.com/office/powerpoint/2010/main" val="2385404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B8FCF9F-78B0-411F-8CCB-86FC4A5247CE}" type="datetimeFigureOut">
              <a:rPr lang="en-US" smtClean="0"/>
              <a:t>9/25/2022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34819E-0DD5-47A1-B1AD-0C8F46637D5D}" type="slidenum">
              <a:rPr lang="en-US" smtClean="0"/>
              <a:t>‹#›</a:t>
            </a:fld>
            <a:endParaRPr lang="en-US"/>
          </a:p>
        </p:txBody>
      </p:sp>
    </p:spTree>
    <p:extLst>
      <p:ext uri="{BB962C8B-B14F-4D97-AF65-F5344CB8AC3E}">
        <p14:creationId xmlns:p14="http://schemas.microsoft.com/office/powerpoint/2010/main" val="4150795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8FCF9F-78B0-411F-8CCB-86FC4A5247CE}" type="datetimeFigureOut">
              <a:rPr lang="en-US" smtClean="0"/>
              <a:t>9/25/2022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34819E-0DD5-47A1-B1AD-0C8F46637D5D}" type="slidenum">
              <a:rPr lang="en-US" smtClean="0"/>
              <a:t>‹#›</a:t>
            </a:fld>
            <a:endParaRPr lang="en-US"/>
          </a:p>
        </p:txBody>
      </p:sp>
    </p:spTree>
    <p:extLst>
      <p:ext uri="{BB962C8B-B14F-4D97-AF65-F5344CB8AC3E}">
        <p14:creationId xmlns:p14="http://schemas.microsoft.com/office/powerpoint/2010/main" val="735955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B8FCF9F-78B0-411F-8CCB-86FC4A5247CE}" type="datetimeFigureOut">
              <a:rPr lang="en-US" smtClean="0"/>
              <a:t>9/25/2022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34819E-0DD5-47A1-B1AD-0C8F46637D5D}" type="slidenum">
              <a:rPr lang="en-US" smtClean="0"/>
              <a:t>‹#›</a:t>
            </a:fld>
            <a:endParaRPr lang="en-US"/>
          </a:p>
        </p:txBody>
      </p:sp>
    </p:spTree>
    <p:extLst>
      <p:ext uri="{BB962C8B-B14F-4D97-AF65-F5344CB8AC3E}">
        <p14:creationId xmlns:p14="http://schemas.microsoft.com/office/powerpoint/2010/main" val="240241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B8FCF9F-78B0-411F-8CCB-86FC4A5247CE}" type="datetimeFigureOut">
              <a:rPr lang="en-US" smtClean="0"/>
              <a:t>9/25/2022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34819E-0DD5-47A1-B1AD-0C8F46637D5D}" type="slidenum">
              <a:rPr lang="en-US" smtClean="0"/>
              <a:t>‹#›</a:t>
            </a:fld>
            <a:endParaRPr lang="en-US"/>
          </a:p>
        </p:txBody>
      </p:sp>
    </p:spTree>
    <p:extLst>
      <p:ext uri="{BB962C8B-B14F-4D97-AF65-F5344CB8AC3E}">
        <p14:creationId xmlns:p14="http://schemas.microsoft.com/office/powerpoint/2010/main" val="3779044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B8FCF9F-78B0-411F-8CCB-86FC4A5247CE}" type="datetimeFigureOut">
              <a:rPr lang="en-US" smtClean="0"/>
              <a:t>9/25/2022</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434819E-0DD5-47A1-B1AD-0C8F46637D5D}" type="slidenum">
              <a:rPr lang="en-US" smtClean="0"/>
              <a:t>‹#›</a:t>
            </a:fld>
            <a:endParaRPr lang="en-US"/>
          </a:p>
        </p:txBody>
      </p:sp>
    </p:spTree>
    <p:extLst>
      <p:ext uri="{BB962C8B-B14F-4D97-AF65-F5344CB8AC3E}">
        <p14:creationId xmlns:p14="http://schemas.microsoft.com/office/powerpoint/2010/main" val="257686354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ideo" Target="https://www.youtube.com/embed/tpnSCIak5A8" TargetMode="External"/><Relationship Id="rId5" Type="http://schemas.openxmlformats.org/officeDocument/2006/relationships/image" Target="../media/image7.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1DA1E-8850-42AE-82CF-8480FB7D17FD}"/>
              </a:ext>
            </a:extLst>
          </p:cNvPr>
          <p:cNvSpPr>
            <a:spLocks noGrp="1"/>
          </p:cNvSpPr>
          <p:nvPr>
            <p:ph type="ctrTitle"/>
          </p:nvPr>
        </p:nvSpPr>
        <p:spPr>
          <a:xfrm>
            <a:off x="2557797" y="751257"/>
            <a:ext cx="8823158" cy="2616199"/>
          </a:xfrm>
        </p:spPr>
        <p:txBody>
          <a:bodyPr>
            <a:normAutofit/>
          </a:bodyPr>
          <a:lstStyle/>
          <a:p>
            <a:r>
              <a:rPr lang="en-US" sz="6600" dirty="0"/>
              <a:t>Inadvertent Disclosures</a:t>
            </a:r>
          </a:p>
        </p:txBody>
      </p:sp>
      <p:pic>
        <p:nvPicPr>
          <p:cNvPr id="4" name="Picture 3">
            <a:extLst>
              <a:ext uri="{FF2B5EF4-FFF2-40B4-BE49-F238E27FC236}">
                <a16:creationId xmlns:a16="http://schemas.microsoft.com/office/drawing/2014/main" id="{7433A3A5-F996-4538-9065-26D3DA1E122B}"/>
              </a:ext>
            </a:extLst>
          </p:cNvPr>
          <p:cNvPicPr/>
          <p:nvPr/>
        </p:nvPicPr>
        <p:blipFill>
          <a:blip r:embed="rId3">
            <a:extLst>
              <a:ext uri="{28A0092B-C50C-407E-A947-70E740481C1C}">
                <a14:useLocalDpi xmlns:a14="http://schemas.microsoft.com/office/drawing/2010/main" val="0"/>
              </a:ext>
            </a:extLst>
          </a:blip>
          <a:stretch>
            <a:fillRect/>
          </a:stretch>
        </p:blipFill>
        <p:spPr>
          <a:xfrm>
            <a:off x="8647925" y="5247230"/>
            <a:ext cx="2105025" cy="725805"/>
          </a:xfrm>
          <a:prstGeom prst="rect">
            <a:avLst/>
          </a:prstGeom>
        </p:spPr>
      </p:pic>
      <p:pic>
        <p:nvPicPr>
          <p:cNvPr id="5" name="Content Placeholder 7">
            <a:extLst>
              <a:ext uri="{FF2B5EF4-FFF2-40B4-BE49-F238E27FC236}">
                <a16:creationId xmlns:a16="http://schemas.microsoft.com/office/drawing/2014/main" id="{556897D2-6F27-43A0-90D8-E5EB681F2F8D}"/>
              </a:ext>
            </a:extLst>
          </p:cNvPr>
          <p:cNvPicPr>
            <a:picLocks noChangeAspect="1"/>
          </p:cNvPicPr>
          <p:nvPr/>
        </p:nvPicPr>
        <p:blipFill>
          <a:blip r:embed="rId4"/>
          <a:stretch>
            <a:fillRect/>
          </a:stretch>
        </p:blipFill>
        <p:spPr>
          <a:xfrm>
            <a:off x="2751221" y="264694"/>
            <a:ext cx="2743200" cy="1521975"/>
          </a:xfrm>
          <a:prstGeom prst="rect">
            <a:avLst/>
          </a:prstGeom>
        </p:spPr>
      </p:pic>
      <p:pic>
        <p:nvPicPr>
          <p:cNvPr id="6" name="Content Placeholder 6">
            <a:extLst>
              <a:ext uri="{FF2B5EF4-FFF2-40B4-BE49-F238E27FC236}">
                <a16:creationId xmlns:a16="http://schemas.microsoft.com/office/drawing/2014/main" id="{604ECD54-8101-4AF3-BE66-EAA22EB0CDDC}"/>
              </a:ext>
            </a:extLst>
          </p:cNvPr>
          <p:cNvPicPr>
            <a:picLocks noChangeAspect="1"/>
          </p:cNvPicPr>
          <p:nvPr/>
        </p:nvPicPr>
        <p:blipFill>
          <a:blip r:embed="rId5"/>
          <a:stretch>
            <a:fillRect/>
          </a:stretch>
        </p:blipFill>
        <p:spPr>
          <a:xfrm>
            <a:off x="8967098" y="264694"/>
            <a:ext cx="2607281" cy="1516480"/>
          </a:xfrm>
          <a:prstGeom prst="rect">
            <a:avLst/>
          </a:prstGeom>
        </p:spPr>
      </p:pic>
      <p:pic>
        <p:nvPicPr>
          <p:cNvPr id="7" name="Content Placeholder 10">
            <a:extLst>
              <a:ext uri="{FF2B5EF4-FFF2-40B4-BE49-F238E27FC236}">
                <a16:creationId xmlns:a16="http://schemas.microsoft.com/office/drawing/2014/main" id="{F6C4D943-97AC-4CA6-95A2-61190D230A7D}"/>
              </a:ext>
            </a:extLst>
          </p:cNvPr>
          <p:cNvPicPr>
            <a:picLocks noChangeAspect="1"/>
          </p:cNvPicPr>
          <p:nvPr/>
        </p:nvPicPr>
        <p:blipFill rotWithShape="1">
          <a:blip r:embed="rId6"/>
          <a:srcRect l="3927" t="5223" r="3614" b="10567"/>
          <a:stretch/>
        </p:blipFill>
        <p:spPr>
          <a:xfrm>
            <a:off x="4852735" y="3887561"/>
            <a:ext cx="1708485" cy="2085474"/>
          </a:xfrm>
          <a:prstGeom prst="rect">
            <a:avLst/>
          </a:prstGeom>
        </p:spPr>
      </p:pic>
    </p:spTree>
    <p:extLst>
      <p:ext uri="{BB962C8B-B14F-4D97-AF65-F5344CB8AC3E}">
        <p14:creationId xmlns:p14="http://schemas.microsoft.com/office/powerpoint/2010/main" val="121460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7EB94-FA22-4B3C-A60B-658C64E139D6}"/>
              </a:ext>
            </a:extLst>
          </p:cNvPr>
          <p:cNvSpPr>
            <a:spLocks noGrp="1"/>
          </p:cNvSpPr>
          <p:nvPr>
            <p:ph type="title"/>
          </p:nvPr>
        </p:nvSpPr>
        <p:spPr>
          <a:xfrm>
            <a:off x="1695326" y="219808"/>
            <a:ext cx="10018713" cy="1752599"/>
          </a:xfrm>
        </p:spPr>
        <p:txBody>
          <a:bodyPr/>
          <a:lstStyle/>
          <a:p>
            <a:r>
              <a:rPr lang="en-US" dirty="0">
                <a:solidFill>
                  <a:schemeClr val="accent1"/>
                </a:solidFill>
              </a:rPr>
              <a:t>Tips for “Receiving” Lawyers</a:t>
            </a:r>
          </a:p>
        </p:txBody>
      </p:sp>
      <p:sp>
        <p:nvSpPr>
          <p:cNvPr id="3" name="Content Placeholder 2">
            <a:extLst>
              <a:ext uri="{FF2B5EF4-FFF2-40B4-BE49-F238E27FC236}">
                <a16:creationId xmlns:a16="http://schemas.microsoft.com/office/drawing/2014/main" id="{92C4F7A7-C484-4330-ABBC-EF61F5124121}"/>
              </a:ext>
            </a:extLst>
          </p:cNvPr>
          <p:cNvSpPr>
            <a:spLocks noGrp="1"/>
          </p:cNvSpPr>
          <p:nvPr>
            <p:ph idx="1"/>
          </p:nvPr>
        </p:nvSpPr>
        <p:spPr>
          <a:xfrm>
            <a:off x="1607402" y="1879648"/>
            <a:ext cx="10385305" cy="3909647"/>
          </a:xfrm>
        </p:spPr>
        <p:txBody>
          <a:bodyPr>
            <a:normAutofit fontScale="77500" lnSpcReduction="20000"/>
          </a:bodyPr>
          <a:lstStyle/>
          <a:p>
            <a:r>
              <a:rPr lang="en-US" sz="2400" dirty="0"/>
              <a:t>The following steps should be followed if documents that you believe may be privileged are inadvertently sent to you.</a:t>
            </a:r>
          </a:p>
          <a:p>
            <a:pPr lvl="1"/>
            <a:r>
              <a:rPr lang="en-US" sz="2000" dirty="0"/>
              <a:t>Stop reading the documents. </a:t>
            </a:r>
          </a:p>
          <a:p>
            <a:pPr lvl="1"/>
            <a:r>
              <a:rPr lang="en-US" sz="2000" dirty="0"/>
              <a:t>Draft a memorandum describing the facts revealed to you and briefly describe without looking at the detailed contents of the documents. Sequester and secure the documents and memorialize them.</a:t>
            </a:r>
          </a:p>
          <a:p>
            <a:pPr lvl="1"/>
            <a:r>
              <a:rPr lang="en-US" sz="2000" dirty="0"/>
              <a:t>Draft a letter to the sending attorney giving notice of the revelation, demanding an immediate response regarding any claim of privilege, with a description of the required privilege log.</a:t>
            </a:r>
          </a:p>
          <a:p>
            <a:pPr lvl="1"/>
            <a:r>
              <a:rPr lang="en-US" sz="2000" dirty="0"/>
              <a:t>Do not waive the right to demand that the documents be produced, and do not concede the privilege claim.</a:t>
            </a:r>
          </a:p>
          <a:p>
            <a:pPr lvl="1"/>
            <a:r>
              <a:rPr lang="en-US" sz="2000" dirty="0"/>
              <a:t>Inform the sending attorney that you are submitting the material to the court, under seal, and requesting that the court rule on it at a hearing unless the defendant waives the privilege before then.</a:t>
            </a:r>
          </a:p>
          <a:p>
            <a:pPr lvl="1"/>
            <a:r>
              <a:rPr lang="en-US" sz="2000" dirty="0"/>
              <a:t>Draft and send a pleading notifying the court of the documents, filing them under seal.</a:t>
            </a:r>
          </a:p>
          <a:p>
            <a:pPr lvl="1"/>
            <a:r>
              <a:rPr lang="en-US" dirty="0"/>
              <a:t>The longer you wait to inform the other side and the further you read into the inadvertent disclosed document, the more likely sanctions will be levied upon you.</a:t>
            </a:r>
          </a:p>
          <a:p>
            <a:pPr lvl="1"/>
            <a:endParaRPr lang="en-US" sz="2000" dirty="0"/>
          </a:p>
        </p:txBody>
      </p:sp>
      <p:pic>
        <p:nvPicPr>
          <p:cNvPr id="4" name="Picture 3">
            <a:extLst>
              <a:ext uri="{FF2B5EF4-FFF2-40B4-BE49-F238E27FC236}">
                <a16:creationId xmlns:a16="http://schemas.microsoft.com/office/drawing/2014/main" id="{3383ABC4-C365-4B27-A323-9F47FBA78F09}"/>
              </a:ext>
            </a:extLst>
          </p:cNvPr>
          <p:cNvPicPr/>
          <p:nvPr/>
        </p:nvPicPr>
        <p:blipFill>
          <a:blip r:embed="rId2">
            <a:extLst>
              <a:ext uri="{28A0092B-C50C-407E-A947-70E740481C1C}">
                <a14:useLocalDpi xmlns:a14="http://schemas.microsoft.com/office/drawing/2010/main" val="0"/>
              </a:ext>
            </a:extLst>
          </a:blip>
          <a:stretch>
            <a:fillRect/>
          </a:stretch>
        </p:blipFill>
        <p:spPr>
          <a:xfrm>
            <a:off x="9966361" y="6132195"/>
            <a:ext cx="2105025" cy="725805"/>
          </a:xfrm>
          <a:prstGeom prst="rect">
            <a:avLst/>
          </a:prstGeom>
        </p:spPr>
      </p:pic>
    </p:spTree>
    <p:extLst>
      <p:ext uri="{BB962C8B-B14F-4D97-AF65-F5344CB8AC3E}">
        <p14:creationId xmlns:p14="http://schemas.microsoft.com/office/powerpoint/2010/main" val="2198887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28C88-0F10-470D-968D-F0CFCD1CA9E3}"/>
              </a:ext>
            </a:extLst>
          </p:cNvPr>
          <p:cNvSpPr>
            <a:spLocks noGrp="1"/>
          </p:cNvSpPr>
          <p:nvPr>
            <p:ph type="title"/>
          </p:nvPr>
        </p:nvSpPr>
        <p:spPr>
          <a:xfrm>
            <a:off x="2303585" y="2963008"/>
            <a:ext cx="7727080" cy="3527125"/>
          </a:xfrm>
        </p:spPr>
        <p:txBody>
          <a:bodyPr>
            <a:normAutofit/>
          </a:bodyPr>
          <a:lstStyle/>
          <a:p>
            <a:br>
              <a:rPr lang="en-US" dirty="0"/>
            </a:br>
            <a:endParaRPr lang="en-US" dirty="0"/>
          </a:p>
        </p:txBody>
      </p:sp>
      <p:pic>
        <p:nvPicPr>
          <p:cNvPr id="4" name="Content Placeholder 3">
            <a:extLst>
              <a:ext uri="{FF2B5EF4-FFF2-40B4-BE49-F238E27FC236}">
                <a16:creationId xmlns:a16="http://schemas.microsoft.com/office/drawing/2014/main" id="{9D24A200-4FBF-4EFD-8E2E-AD9286799EE7}"/>
              </a:ext>
            </a:extLst>
          </p:cNvPr>
          <p:cNvPicPr>
            <a:picLocks noGrp="1" noChangeAspect="1"/>
          </p:cNvPicPr>
          <p:nvPr>
            <p:ph idx="1"/>
          </p:nvPr>
        </p:nvPicPr>
        <p:blipFill>
          <a:blip r:embed="rId4"/>
          <a:stretch>
            <a:fillRect/>
          </a:stretch>
        </p:blipFill>
        <p:spPr>
          <a:xfrm>
            <a:off x="9909841" y="166074"/>
            <a:ext cx="2153205" cy="1777026"/>
          </a:xfrm>
          <a:prstGeom prst="rect">
            <a:avLst/>
          </a:prstGeom>
        </p:spPr>
      </p:pic>
      <p:sp>
        <p:nvSpPr>
          <p:cNvPr id="5" name="TextBox 4">
            <a:extLst>
              <a:ext uri="{FF2B5EF4-FFF2-40B4-BE49-F238E27FC236}">
                <a16:creationId xmlns:a16="http://schemas.microsoft.com/office/drawing/2014/main" id="{63EB1CE8-20DA-430D-B4F5-3B86ACFBA5DC}"/>
              </a:ext>
            </a:extLst>
          </p:cNvPr>
          <p:cNvSpPr txBox="1"/>
          <p:nvPr/>
        </p:nvSpPr>
        <p:spPr>
          <a:xfrm>
            <a:off x="1384515" y="589247"/>
            <a:ext cx="9422970" cy="861774"/>
          </a:xfrm>
          <a:prstGeom prst="rect">
            <a:avLst/>
          </a:prstGeom>
          <a:noFill/>
        </p:spPr>
        <p:txBody>
          <a:bodyPr wrap="square" rtlCol="0">
            <a:spAutoFit/>
          </a:bodyPr>
          <a:lstStyle/>
          <a:p>
            <a:pPr algn="ctr"/>
            <a:r>
              <a:rPr lang="en-US" sz="5000" u="sng" dirty="0"/>
              <a:t>Alex Jones Trial </a:t>
            </a:r>
          </a:p>
        </p:txBody>
      </p:sp>
      <p:pic>
        <p:nvPicPr>
          <p:cNvPr id="3" name="Online Media 2">
            <a:hlinkClick r:id="" action="ppaction://media"/>
            <a:extLst>
              <a:ext uri="{FF2B5EF4-FFF2-40B4-BE49-F238E27FC236}">
                <a16:creationId xmlns:a16="http://schemas.microsoft.com/office/drawing/2014/main" id="{CD722F2B-F925-4B5F-B046-0AAA25A930D5}"/>
              </a:ext>
            </a:extLst>
          </p:cNvPr>
          <p:cNvPicPr>
            <a:picLocks noRot="1" noChangeAspect="1"/>
          </p:cNvPicPr>
          <p:nvPr>
            <a:videoFile r:link="rId1"/>
          </p:nvPr>
        </p:nvPicPr>
        <p:blipFill>
          <a:blip r:embed="rId5"/>
          <a:stretch>
            <a:fillRect/>
          </a:stretch>
        </p:blipFill>
        <p:spPr>
          <a:xfrm>
            <a:off x="2061241" y="1635369"/>
            <a:ext cx="7848600" cy="4414838"/>
          </a:xfrm>
          <a:prstGeom prst="rect">
            <a:avLst/>
          </a:prstGeom>
        </p:spPr>
      </p:pic>
    </p:spTree>
    <p:extLst>
      <p:ext uri="{BB962C8B-B14F-4D97-AF65-F5344CB8AC3E}">
        <p14:creationId xmlns:p14="http://schemas.microsoft.com/office/powerpoint/2010/main" val="109246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1D0A6-0941-410E-8E96-05758337B2A3}"/>
              </a:ext>
            </a:extLst>
          </p:cNvPr>
          <p:cNvSpPr>
            <a:spLocks noGrp="1"/>
          </p:cNvSpPr>
          <p:nvPr>
            <p:ph type="title"/>
          </p:nvPr>
        </p:nvSpPr>
        <p:spPr/>
        <p:txBody>
          <a:bodyPr/>
          <a:lstStyle/>
          <a:p>
            <a:r>
              <a:rPr lang="en-US" dirty="0">
                <a:solidFill>
                  <a:schemeClr val="accent1"/>
                </a:solidFill>
              </a:rPr>
              <a:t>How to Avoid the Doing Discovery the Alex Jones Way</a:t>
            </a:r>
          </a:p>
        </p:txBody>
      </p:sp>
      <p:sp>
        <p:nvSpPr>
          <p:cNvPr id="3" name="Content Placeholder 2">
            <a:extLst>
              <a:ext uri="{FF2B5EF4-FFF2-40B4-BE49-F238E27FC236}">
                <a16:creationId xmlns:a16="http://schemas.microsoft.com/office/drawing/2014/main" id="{431F7930-9704-487A-907F-63B8FCFAF2DE}"/>
              </a:ext>
            </a:extLst>
          </p:cNvPr>
          <p:cNvSpPr>
            <a:spLocks noGrp="1"/>
          </p:cNvSpPr>
          <p:nvPr>
            <p:ph idx="1"/>
          </p:nvPr>
        </p:nvSpPr>
        <p:spPr>
          <a:xfrm>
            <a:off x="1484311" y="3007994"/>
            <a:ext cx="10018713" cy="3124201"/>
          </a:xfrm>
        </p:spPr>
        <p:txBody>
          <a:bodyPr>
            <a:normAutofit fontScale="85000" lnSpcReduction="20000"/>
          </a:bodyPr>
          <a:lstStyle/>
          <a:p>
            <a:r>
              <a:rPr lang="en-US" sz="2800" dirty="0"/>
              <a:t>After realizing that there was an inadvertent disclosure, Alex Jones’ Attorneys needed to:</a:t>
            </a:r>
          </a:p>
          <a:p>
            <a:pPr lvl="1"/>
            <a:r>
              <a:rPr lang="en-US" sz="2400" b="1" dirty="0"/>
              <a:t>Act quickly</a:t>
            </a:r>
          </a:p>
          <a:p>
            <a:pPr lvl="1"/>
            <a:r>
              <a:rPr lang="en-US" sz="2400" b="1" dirty="0"/>
              <a:t>Demand the return and/or segregation of inadvertently disclosed materials</a:t>
            </a:r>
          </a:p>
          <a:p>
            <a:pPr lvl="1"/>
            <a:r>
              <a:rPr lang="en-US" sz="2400" b="1" dirty="0"/>
              <a:t>Object to any and all testimony concerning inadvertently produced materials</a:t>
            </a:r>
          </a:p>
          <a:p>
            <a:pPr lvl="1"/>
            <a:r>
              <a:rPr lang="en-US" sz="2400" b="1" dirty="0"/>
              <a:t>Address the Court if necessary</a:t>
            </a:r>
          </a:p>
          <a:p>
            <a:r>
              <a:rPr lang="en-US" sz="3200" dirty="0"/>
              <a:t>Alex Jones’ Attorneys needed to not only act after the inadvertent disclosure, but needed to also take care before the disclosure. </a:t>
            </a:r>
          </a:p>
          <a:p>
            <a:pPr marL="0" indent="0">
              <a:buNone/>
            </a:pPr>
            <a:endParaRPr lang="en-US" sz="2800" dirty="0"/>
          </a:p>
          <a:p>
            <a:endParaRPr lang="en-US" sz="2800" dirty="0"/>
          </a:p>
        </p:txBody>
      </p:sp>
      <p:pic>
        <p:nvPicPr>
          <p:cNvPr id="4" name="Picture 3">
            <a:extLst>
              <a:ext uri="{FF2B5EF4-FFF2-40B4-BE49-F238E27FC236}">
                <a16:creationId xmlns:a16="http://schemas.microsoft.com/office/drawing/2014/main" id="{559B8375-89A4-4D9D-96DF-30A10F93A697}"/>
              </a:ext>
            </a:extLst>
          </p:cNvPr>
          <p:cNvPicPr/>
          <p:nvPr/>
        </p:nvPicPr>
        <p:blipFill>
          <a:blip r:embed="rId2">
            <a:extLst>
              <a:ext uri="{28A0092B-C50C-407E-A947-70E740481C1C}">
                <a14:useLocalDpi xmlns:a14="http://schemas.microsoft.com/office/drawing/2010/main" val="0"/>
              </a:ext>
            </a:extLst>
          </a:blip>
          <a:stretch>
            <a:fillRect/>
          </a:stretch>
        </p:blipFill>
        <p:spPr>
          <a:xfrm>
            <a:off x="9998259" y="6132195"/>
            <a:ext cx="2105025" cy="725805"/>
          </a:xfrm>
          <a:prstGeom prst="rect">
            <a:avLst/>
          </a:prstGeom>
        </p:spPr>
      </p:pic>
    </p:spTree>
    <p:extLst>
      <p:ext uri="{BB962C8B-B14F-4D97-AF65-F5344CB8AC3E}">
        <p14:creationId xmlns:p14="http://schemas.microsoft.com/office/powerpoint/2010/main" val="3537349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1D0A6-0941-410E-8E96-05758337B2A3}"/>
              </a:ext>
            </a:extLst>
          </p:cNvPr>
          <p:cNvSpPr>
            <a:spLocks noGrp="1"/>
          </p:cNvSpPr>
          <p:nvPr>
            <p:ph type="title"/>
          </p:nvPr>
        </p:nvSpPr>
        <p:spPr/>
        <p:txBody>
          <a:bodyPr/>
          <a:lstStyle/>
          <a:p>
            <a:r>
              <a:rPr lang="en-US" dirty="0">
                <a:solidFill>
                  <a:schemeClr val="accent1"/>
                </a:solidFill>
              </a:rPr>
              <a:t>How to Take Care Before an Inadvertent Disclosure</a:t>
            </a:r>
          </a:p>
        </p:txBody>
      </p:sp>
      <p:sp>
        <p:nvSpPr>
          <p:cNvPr id="3" name="Content Placeholder 2">
            <a:extLst>
              <a:ext uri="{FF2B5EF4-FFF2-40B4-BE49-F238E27FC236}">
                <a16:creationId xmlns:a16="http://schemas.microsoft.com/office/drawing/2014/main" id="{431F7930-9704-487A-907F-63B8FCFAF2DE}"/>
              </a:ext>
            </a:extLst>
          </p:cNvPr>
          <p:cNvSpPr>
            <a:spLocks noGrp="1"/>
          </p:cNvSpPr>
          <p:nvPr>
            <p:ph idx="1"/>
          </p:nvPr>
        </p:nvSpPr>
        <p:spPr>
          <a:xfrm>
            <a:off x="1484311" y="3007994"/>
            <a:ext cx="10018713" cy="3124201"/>
          </a:xfrm>
        </p:spPr>
        <p:txBody>
          <a:bodyPr>
            <a:normAutofit fontScale="77500" lnSpcReduction="20000"/>
          </a:bodyPr>
          <a:lstStyle/>
          <a:p>
            <a:r>
              <a:rPr lang="en-US" sz="2800" dirty="0"/>
              <a:t>Counsel should consider stipulating to "</a:t>
            </a:r>
            <a:r>
              <a:rPr lang="en-US" sz="2800" dirty="0" err="1"/>
              <a:t>clawback</a:t>
            </a:r>
            <a:r>
              <a:rPr lang="en-US" sz="2800" dirty="0"/>
              <a:t>" procedures and "no inadvertent waiver of privilege" provisions to protect against any challenges to, or findings of, waiver of privileges. </a:t>
            </a:r>
          </a:p>
          <a:p>
            <a:r>
              <a:rPr lang="en-US" sz="2800" dirty="0"/>
              <a:t>A </a:t>
            </a:r>
            <a:r>
              <a:rPr lang="en-US" sz="2800" b="1" dirty="0" err="1"/>
              <a:t>clawback</a:t>
            </a:r>
            <a:r>
              <a:rPr lang="en-US" sz="2800" b="1" dirty="0"/>
              <a:t> agreement </a:t>
            </a:r>
            <a:r>
              <a:rPr lang="en-US" sz="2800" dirty="0"/>
              <a:t>generally is used in two situations: </a:t>
            </a:r>
          </a:p>
          <a:p>
            <a:pPr lvl="1"/>
            <a:r>
              <a:rPr lang="en-US" sz="2400" dirty="0"/>
              <a:t>The lawyer turns over a client's file without having conducted a privilege review and demands the right to "</a:t>
            </a:r>
            <a:r>
              <a:rPr lang="en-US" sz="2400" dirty="0" err="1"/>
              <a:t>clawback</a:t>
            </a:r>
            <a:r>
              <a:rPr lang="en-US" sz="2400" dirty="0"/>
              <a:t>" any privileged documents that may be discovered subsequently</a:t>
            </a:r>
          </a:p>
          <a:p>
            <a:pPr lvl="1"/>
            <a:r>
              <a:rPr lang="en-US" sz="2400" dirty="0"/>
              <a:t>The lawyer conducts a privilege review but, recognizing that mistakes can be made, reaches an agreement with opposing counsel to return any privileged documents that may have been produced inadvertently</a:t>
            </a:r>
          </a:p>
          <a:p>
            <a:pPr marL="0" indent="0">
              <a:buNone/>
            </a:pPr>
            <a:endParaRPr lang="en-US" sz="2800" dirty="0"/>
          </a:p>
          <a:p>
            <a:endParaRPr lang="en-US" sz="2800" dirty="0"/>
          </a:p>
        </p:txBody>
      </p:sp>
      <p:pic>
        <p:nvPicPr>
          <p:cNvPr id="4" name="Picture 3">
            <a:extLst>
              <a:ext uri="{FF2B5EF4-FFF2-40B4-BE49-F238E27FC236}">
                <a16:creationId xmlns:a16="http://schemas.microsoft.com/office/drawing/2014/main" id="{559B8375-89A4-4D9D-96DF-30A10F93A697}"/>
              </a:ext>
            </a:extLst>
          </p:cNvPr>
          <p:cNvPicPr/>
          <p:nvPr/>
        </p:nvPicPr>
        <p:blipFill>
          <a:blip r:embed="rId3">
            <a:extLst>
              <a:ext uri="{28A0092B-C50C-407E-A947-70E740481C1C}">
                <a14:useLocalDpi xmlns:a14="http://schemas.microsoft.com/office/drawing/2010/main" val="0"/>
              </a:ext>
            </a:extLst>
          </a:blip>
          <a:stretch>
            <a:fillRect/>
          </a:stretch>
        </p:blipFill>
        <p:spPr>
          <a:xfrm>
            <a:off x="9998259" y="6132195"/>
            <a:ext cx="2105025" cy="725805"/>
          </a:xfrm>
          <a:prstGeom prst="rect">
            <a:avLst/>
          </a:prstGeom>
        </p:spPr>
      </p:pic>
    </p:spTree>
    <p:extLst>
      <p:ext uri="{BB962C8B-B14F-4D97-AF65-F5344CB8AC3E}">
        <p14:creationId xmlns:p14="http://schemas.microsoft.com/office/powerpoint/2010/main" val="24908070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676E3-62C3-46D1-B8D0-E76E1274EBEA}"/>
              </a:ext>
            </a:extLst>
          </p:cNvPr>
          <p:cNvSpPr>
            <a:spLocks noGrp="1"/>
          </p:cNvSpPr>
          <p:nvPr>
            <p:ph type="title"/>
          </p:nvPr>
        </p:nvSpPr>
        <p:spPr>
          <a:xfrm>
            <a:off x="1528273" y="334107"/>
            <a:ext cx="10018713" cy="1752599"/>
          </a:xfrm>
        </p:spPr>
        <p:txBody>
          <a:bodyPr/>
          <a:lstStyle/>
          <a:p>
            <a:r>
              <a:rPr lang="en-US" dirty="0">
                <a:solidFill>
                  <a:schemeClr val="accent1"/>
                </a:solidFill>
              </a:rPr>
              <a:t>Tips for “Sending” Lawyers</a:t>
            </a:r>
          </a:p>
        </p:txBody>
      </p:sp>
      <p:sp>
        <p:nvSpPr>
          <p:cNvPr id="3" name="Content Placeholder 2">
            <a:extLst>
              <a:ext uri="{FF2B5EF4-FFF2-40B4-BE49-F238E27FC236}">
                <a16:creationId xmlns:a16="http://schemas.microsoft.com/office/drawing/2014/main" id="{A3A49379-AD9C-483D-BCB7-3ED9B74E73E1}"/>
              </a:ext>
            </a:extLst>
          </p:cNvPr>
          <p:cNvSpPr>
            <a:spLocks noGrp="1"/>
          </p:cNvSpPr>
          <p:nvPr>
            <p:ph idx="1"/>
          </p:nvPr>
        </p:nvSpPr>
        <p:spPr>
          <a:xfrm>
            <a:off x="2051243" y="1987065"/>
            <a:ext cx="10096797" cy="3768969"/>
          </a:xfrm>
        </p:spPr>
        <p:txBody>
          <a:bodyPr>
            <a:normAutofit fontScale="70000" lnSpcReduction="20000"/>
          </a:bodyPr>
          <a:lstStyle/>
          <a:p>
            <a:pPr lvl="0"/>
            <a:r>
              <a:rPr lang="en-US" dirty="0"/>
              <a:t>On all outgoing documents include the appropriate disclaimers indicating:</a:t>
            </a:r>
          </a:p>
          <a:p>
            <a:pPr lvl="1"/>
            <a:r>
              <a:rPr lang="en-US" dirty="0"/>
              <a:t>Privileged &amp; Confidential</a:t>
            </a:r>
          </a:p>
          <a:p>
            <a:pPr lvl="1"/>
            <a:r>
              <a:rPr lang="en-US" dirty="0"/>
              <a:t>Attorney-Client Communication</a:t>
            </a:r>
          </a:p>
          <a:p>
            <a:pPr lvl="1"/>
            <a:r>
              <a:rPr lang="en-US" dirty="0"/>
              <a:t>Attorney Work Product</a:t>
            </a:r>
          </a:p>
          <a:p>
            <a:r>
              <a:rPr lang="en-US" dirty="0"/>
              <a:t>Create a multi-level review system to search and remove privileged documents </a:t>
            </a:r>
            <a:r>
              <a:rPr lang="en-US"/>
              <a:t>from discovery</a:t>
            </a:r>
            <a:endParaRPr lang="en-US" dirty="0"/>
          </a:p>
          <a:p>
            <a:pPr lvl="0"/>
            <a:r>
              <a:rPr lang="en-US" dirty="0"/>
              <a:t>Avoid using “Reply All” feature in replying to e-mail</a:t>
            </a:r>
          </a:p>
          <a:p>
            <a:pPr lvl="0"/>
            <a:r>
              <a:rPr lang="en-US" dirty="0"/>
              <a:t>Avoid using “Speed Dial” feature for facsimile transmissions – instead manually punch in numbers</a:t>
            </a:r>
          </a:p>
          <a:p>
            <a:pPr lvl="0"/>
            <a:r>
              <a:rPr lang="en-US" dirty="0"/>
              <a:t>Be cautious when disconnecting from conference calls</a:t>
            </a:r>
          </a:p>
          <a:p>
            <a:pPr lvl="0"/>
            <a:r>
              <a:rPr lang="en-US" dirty="0"/>
              <a:t>With respect to all modes of communication check carefully before sending</a:t>
            </a:r>
          </a:p>
          <a:p>
            <a:pPr lvl="0"/>
            <a:r>
              <a:rPr lang="en-US" dirty="0"/>
              <a:t>If you don’t know and trust your adversary, guard your files</a:t>
            </a:r>
          </a:p>
          <a:p>
            <a:endParaRPr lang="en-US" dirty="0"/>
          </a:p>
        </p:txBody>
      </p:sp>
      <p:pic>
        <p:nvPicPr>
          <p:cNvPr id="4" name="Picture 3">
            <a:extLst>
              <a:ext uri="{FF2B5EF4-FFF2-40B4-BE49-F238E27FC236}">
                <a16:creationId xmlns:a16="http://schemas.microsoft.com/office/drawing/2014/main" id="{BCA24B4E-3899-409D-8B69-408BBDB3A445}"/>
              </a:ext>
            </a:extLst>
          </p:cNvPr>
          <p:cNvPicPr/>
          <p:nvPr/>
        </p:nvPicPr>
        <p:blipFill>
          <a:blip r:embed="rId3">
            <a:extLst>
              <a:ext uri="{28A0092B-C50C-407E-A947-70E740481C1C}">
                <a14:useLocalDpi xmlns:a14="http://schemas.microsoft.com/office/drawing/2010/main" val="0"/>
              </a:ext>
            </a:extLst>
          </a:blip>
          <a:stretch>
            <a:fillRect/>
          </a:stretch>
        </p:blipFill>
        <p:spPr>
          <a:xfrm>
            <a:off x="10008891" y="6129972"/>
            <a:ext cx="2105025" cy="725805"/>
          </a:xfrm>
          <a:prstGeom prst="rect">
            <a:avLst/>
          </a:prstGeom>
        </p:spPr>
      </p:pic>
    </p:spTree>
    <p:extLst>
      <p:ext uri="{BB962C8B-B14F-4D97-AF65-F5344CB8AC3E}">
        <p14:creationId xmlns:p14="http://schemas.microsoft.com/office/powerpoint/2010/main" val="22149697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D99CA-749A-4619-A81B-F73A62102D4B}"/>
              </a:ext>
            </a:extLst>
          </p:cNvPr>
          <p:cNvSpPr>
            <a:spLocks noGrp="1"/>
          </p:cNvSpPr>
          <p:nvPr>
            <p:ph type="title"/>
          </p:nvPr>
        </p:nvSpPr>
        <p:spPr/>
        <p:txBody>
          <a:bodyPr>
            <a:normAutofit/>
          </a:bodyPr>
          <a:lstStyle/>
          <a:p>
            <a:r>
              <a:rPr lang="en-US" sz="4000" dirty="0">
                <a:solidFill>
                  <a:schemeClr val="accent1"/>
                </a:solidFill>
              </a:rPr>
              <a:t>Tips for “Sending” Lawyers</a:t>
            </a:r>
          </a:p>
        </p:txBody>
      </p:sp>
      <p:sp>
        <p:nvSpPr>
          <p:cNvPr id="3" name="Content Placeholder 2">
            <a:extLst>
              <a:ext uri="{FF2B5EF4-FFF2-40B4-BE49-F238E27FC236}">
                <a16:creationId xmlns:a16="http://schemas.microsoft.com/office/drawing/2014/main" id="{6F75C402-9E4C-43E8-B59A-F8BB2D75C43F}"/>
              </a:ext>
            </a:extLst>
          </p:cNvPr>
          <p:cNvSpPr>
            <a:spLocks noGrp="1"/>
          </p:cNvSpPr>
          <p:nvPr>
            <p:ph idx="1"/>
          </p:nvPr>
        </p:nvSpPr>
        <p:spPr/>
        <p:txBody>
          <a:bodyPr>
            <a:normAutofit fontScale="70000" lnSpcReduction="20000"/>
          </a:bodyPr>
          <a:lstStyle/>
          <a:p>
            <a:pPr lvl="1"/>
            <a:r>
              <a:rPr lang="en-US" sz="2800" dirty="0"/>
              <a:t>Eliminate metadata with scrubbing programs</a:t>
            </a:r>
          </a:p>
          <a:p>
            <a:pPr lvl="1"/>
            <a:r>
              <a:rPr lang="en-US" sz="2800" dirty="0"/>
              <a:t>Train personnel to use programs that clean and seal documents before sending them to a third person</a:t>
            </a:r>
          </a:p>
          <a:p>
            <a:pPr lvl="1"/>
            <a:r>
              <a:rPr lang="en-US" sz="2800" dirty="0"/>
              <a:t>Establish policies and procedures to apply to all outgoing documents</a:t>
            </a:r>
          </a:p>
          <a:p>
            <a:pPr lvl="1"/>
            <a:r>
              <a:rPr lang="en-US" sz="2800" dirty="0"/>
              <a:t>Avoid sending the electronic document in the first place</a:t>
            </a:r>
          </a:p>
          <a:p>
            <a:pPr lvl="1"/>
            <a:r>
              <a:rPr lang="en-US" sz="2800" dirty="0"/>
              <a:t>Save and transmit documents in non-electronic formats, such as:</a:t>
            </a:r>
          </a:p>
          <a:p>
            <a:pPr lvl="2"/>
            <a:r>
              <a:rPr lang="en-US" sz="2400" dirty="0"/>
              <a:t>Hard copy;</a:t>
            </a:r>
          </a:p>
          <a:p>
            <a:pPr lvl="2"/>
            <a:r>
              <a:rPr lang="en-US" sz="2400" dirty="0"/>
              <a:t>Create an image; and</a:t>
            </a:r>
          </a:p>
          <a:p>
            <a:pPr lvl="2"/>
            <a:r>
              <a:rPr lang="en-US" sz="2400" dirty="0"/>
              <a:t>Print and fax</a:t>
            </a:r>
          </a:p>
        </p:txBody>
      </p:sp>
      <p:pic>
        <p:nvPicPr>
          <p:cNvPr id="4" name="Picture 3">
            <a:extLst>
              <a:ext uri="{FF2B5EF4-FFF2-40B4-BE49-F238E27FC236}">
                <a16:creationId xmlns:a16="http://schemas.microsoft.com/office/drawing/2014/main" id="{350725CB-1E28-427B-82CC-D24B277866B0}"/>
              </a:ext>
            </a:extLst>
          </p:cNvPr>
          <p:cNvPicPr/>
          <p:nvPr/>
        </p:nvPicPr>
        <p:blipFill>
          <a:blip r:embed="rId2">
            <a:extLst>
              <a:ext uri="{28A0092B-C50C-407E-A947-70E740481C1C}">
                <a14:useLocalDpi xmlns:a14="http://schemas.microsoft.com/office/drawing/2010/main" val="0"/>
              </a:ext>
            </a:extLst>
          </a:blip>
          <a:stretch>
            <a:fillRect/>
          </a:stretch>
        </p:blipFill>
        <p:spPr>
          <a:xfrm>
            <a:off x="10008892" y="6132195"/>
            <a:ext cx="2105025" cy="725805"/>
          </a:xfrm>
          <a:prstGeom prst="rect">
            <a:avLst/>
          </a:prstGeom>
        </p:spPr>
      </p:pic>
    </p:spTree>
    <p:extLst>
      <p:ext uri="{BB962C8B-B14F-4D97-AF65-F5344CB8AC3E}">
        <p14:creationId xmlns:p14="http://schemas.microsoft.com/office/powerpoint/2010/main" val="3050638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2D723BF-D30E-405D-AA86-707377E641E9}"/>
              </a:ext>
            </a:extLst>
          </p:cNvPr>
          <p:cNvSpPr>
            <a:spLocks noGrp="1"/>
          </p:cNvSpPr>
          <p:nvPr>
            <p:ph type="ctrTitle"/>
          </p:nvPr>
        </p:nvSpPr>
        <p:spPr>
          <a:xfrm>
            <a:off x="3425445" y="3187049"/>
            <a:ext cx="8574622" cy="2616199"/>
          </a:xfrm>
        </p:spPr>
        <p:txBody>
          <a:bodyPr/>
          <a:lstStyle/>
          <a:p>
            <a:r>
              <a:rPr lang="en-US" dirty="0"/>
              <a:t>Thank you!</a:t>
            </a:r>
          </a:p>
        </p:txBody>
      </p:sp>
      <p:sp>
        <p:nvSpPr>
          <p:cNvPr id="9" name="Subtitle 8">
            <a:extLst>
              <a:ext uri="{FF2B5EF4-FFF2-40B4-BE49-F238E27FC236}">
                <a16:creationId xmlns:a16="http://schemas.microsoft.com/office/drawing/2014/main" id="{BA0B0A22-077B-43F0-9E9E-5CCAE4221319}"/>
              </a:ext>
            </a:extLst>
          </p:cNvPr>
          <p:cNvSpPr>
            <a:spLocks noGrp="1"/>
          </p:cNvSpPr>
          <p:nvPr>
            <p:ph type="subTitle" idx="1"/>
          </p:nvPr>
        </p:nvSpPr>
        <p:spPr>
          <a:xfrm>
            <a:off x="5222633" y="1670816"/>
            <a:ext cx="3086100" cy="1187286"/>
          </a:xfrm>
        </p:spPr>
        <p:txBody>
          <a:bodyPr>
            <a:normAutofit/>
          </a:bodyPr>
          <a:lstStyle/>
          <a:p>
            <a:r>
              <a:rPr lang="en-US" sz="4400" dirty="0">
                <a:latin typeface="+mj-lt"/>
              </a:rPr>
              <a:t>Questions?</a:t>
            </a:r>
          </a:p>
        </p:txBody>
      </p:sp>
      <p:pic>
        <p:nvPicPr>
          <p:cNvPr id="4" name="Picture 3">
            <a:extLst>
              <a:ext uri="{FF2B5EF4-FFF2-40B4-BE49-F238E27FC236}">
                <a16:creationId xmlns:a16="http://schemas.microsoft.com/office/drawing/2014/main" id="{350725CB-1E28-427B-82CC-D24B277866B0}"/>
              </a:ext>
            </a:extLst>
          </p:cNvPr>
          <p:cNvPicPr/>
          <p:nvPr/>
        </p:nvPicPr>
        <p:blipFill>
          <a:blip r:embed="rId2">
            <a:extLst>
              <a:ext uri="{28A0092B-C50C-407E-A947-70E740481C1C}">
                <a14:useLocalDpi xmlns:a14="http://schemas.microsoft.com/office/drawing/2010/main" val="0"/>
              </a:ext>
            </a:extLst>
          </a:blip>
          <a:stretch>
            <a:fillRect/>
          </a:stretch>
        </p:blipFill>
        <p:spPr>
          <a:xfrm>
            <a:off x="10008892" y="6132195"/>
            <a:ext cx="2105025" cy="725805"/>
          </a:xfrm>
          <a:prstGeom prst="rect">
            <a:avLst/>
          </a:prstGeom>
        </p:spPr>
      </p:pic>
    </p:spTree>
    <p:extLst>
      <p:ext uri="{BB962C8B-B14F-4D97-AF65-F5344CB8AC3E}">
        <p14:creationId xmlns:p14="http://schemas.microsoft.com/office/powerpoint/2010/main" val="369754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564862C-303F-43DC-93E3-21EB57D0A135}"/>
              </a:ext>
            </a:extLst>
          </p:cNvPr>
          <p:cNvSpPr>
            <a:spLocks noGrp="1"/>
          </p:cNvSpPr>
          <p:nvPr>
            <p:ph type="title"/>
          </p:nvPr>
        </p:nvSpPr>
        <p:spPr>
          <a:xfrm>
            <a:off x="1484310" y="190500"/>
            <a:ext cx="10018713" cy="1122485"/>
          </a:xfrm>
        </p:spPr>
        <p:txBody>
          <a:bodyPr/>
          <a:lstStyle/>
          <a:p>
            <a:r>
              <a:rPr lang="en-US" dirty="0"/>
              <a:t>Presenters</a:t>
            </a:r>
          </a:p>
        </p:txBody>
      </p:sp>
      <p:sp>
        <p:nvSpPr>
          <p:cNvPr id="8" name="Content Placeholder 7">
            <a:extLst>
              <a:ext uri="{FF2B5EF4-FFF2-40B4-BE49-F238E27FC236}">
                <a16:creationId xmlns:a16="http://schemas.microsoft.com/office/drawing/2014/main" id="{BCB239C9-DDB2-46A3-A3BF-416A92A02437}"/>
              </a:ext>
            </a:extLst>
          </p:cNvPr>
          <p:cNvSpPr>
            <a:spLocks noGrp="1"/>
          </p:cNvSpPr>
          <p:nvPr>
            <p:ph idx="1"/>
          </p:nvPr>
        </p:nvSpPr>
        <p:spPr>
          <a:xfrm>
            <a:off x="1906341" y="2420814"/>
            <a:ext cx="4189660" cy="3124201"/>
          </a:xfrm>
        </p:spPr>
        <p:txBody>
          <a:bodyPr>
            <a:normAutofit fontScale="25000" lnSpcReduction="20000"/>
          </a:bodyPr>
          <a:lstStyle/>
          <a:p>
            <a:pPr lvl="0"/>
            <a:r>
              <a:rPr lang="en-US" sz="7200" dirty="0"/>
              <a:t>Carolyn Smith, Shareholder, Hershey</a:t>
            </a:r>
          </a:p>
          <a:p>
            <a:pPr lvl="1"/>
            <a:r>
              <a:rPr lang="en-US" sz="6800" dirty="0"/>
              <a:t>Business and Corporate Law</a:t>
            </a:r>
          </a:p>
          <a:p>
            <a:pPr lvl="1"/>
            <a:r>
              <a:rPr lang="en-US" sz="6800" dirty="0"/>
              <a:t>Civil Litigation</a:t>
            </a:r>
          </a:p>
          <a:p>
            <a:pPr lvl="1"/>
            <a:r>
              <a:rPr lang="en-US" sz="6800" dirty="0"/>
              <a:t>Estate Planning and Administration</a:t>
            </a:r>
          </a:p>
          <a:p>
            <a:pPr lvl="1"/>
            <a:r>
              <a:rPr lang="en-US" sz="6800" dirty="0"/>
              <a:t>Labor and Employment Law</a:t>
            </a:r>
          </a:p>
          <a:p>
            <a:pPr lvl="1"/>
            <a:r>
              <a:rPr lang="en-US" sz="6800" dirty="0"/>
              <a:t>Professional Negligence Defense</a:t>
            </a:r>
          </a:p>
          <a:p>
            <a:pPr marL="457200" lvl="1" indent="0">
              <a:buNone/>
            </a:pPr>
            <a:endParaRPr lang="en-US" sz="6800" dirty="0"/>
          </a:p>
          <a:p>
            <a:pPr lvl="0"/>
            <a:r>
              <a:rPr lang="en-US" sz="7200" dirty="0"/>
              <a:t>Philip Miles, Shareholder, State College</a:t>
            </a:r>
          </a:p>
          <a:p>
            <a:pPr lvl="1"/>
            <a:r>
              <a:rPr lang="en-US" sz="6800" dirty="0"/>
              <a:t>Civil Litigation</a:t>
            </a:r>
          </a:p>
          <a:p>
            <a:pPr lvl="1"/>
            <a:r>
              <a:rPr lang="en-US" sz="6800" dirty="0"/>
              <a:t>College and University Law</a:t>
            </a:r>
          </a:p>
          <a:p>
            <a:pPr lvl="1"/>
            <a:r>
              <a:rPr lang="en-US" sz="6800" dirty="0"/>
              <a:t>Labor and Employment Law</a:t>
            </a:r>
          </a:p>
          <a:p>
            <a:endParaRPr lang="en-US" dirty="0"/>
          </a:p>
        </p:txBody>
      </p:sp>
      <p:sp>
        <p:nvSpPr>
          <p:cNvPr id="2" name="Rectangle 1">
            <a:extLst>
              <a:ext uri="{FF2B5EF4-FFF2-40B4-BE49-F238E27FC236}">
                <a16:creationId xmlns:a16="http://schemas.microsoft.com/office/drawing/2014/main" id="{116A4E92-DACB-47BF-951C-DC6564D6D88D}"/>
              </a:ext>
            </a:extLst>
          </p:cNvPr>
          <p:cNvSpPr/>
          <p:nvPr/>
        </p:nvSpPr>
        <p:spPr>
          <a:xfrm>
            <a:off x="6860846" y="1955575"/>
            <a:ext cx="4935919" cy="3493264"/>
          </a:xfrm>
          <a:prstGeom prst="rect">
            <a:avLst/>
          </a:prstGeom>
        </p:spPr>
        <p:txBody>
          <a:bodyPr wrap="square">
            <a:spAutoFit/>
          </a:bodyPr>
          <a:lstStyle/>
          <a:p>
            <a:pPr marL="285750" lvl="0" indent="-285750">
              <a:spcBef>
                <a:spcPct val="20000"/>
              </a:spcBef>
              <a:spcAft>
                <a:spcPts val="600"/>
              </a:spcAft>
              <a:buClr>
                <a:srgbClr val="0033CC">
                  <a:lumMod val="75000"/>
                </a:srgbClr>
              </a:buClr>
              <a:buSzPct val="145000"/>
              <a:buFont typeface="Arial"/>
              <a:buChar char="•"/>
            </a:pPr>
            <a:r>
              <a:rPr lang="en-US" dirty="0"/>
              <a:t>Sean Burke,  President and Managing Director, Hollidaysburg</a:t>
            </a:r>
            <a:endParaRPr lang="en-US" dirty="0">
              <a:solidFill>
                <a:prstClr val="black"/>
              </a:solidFill>
            </a:endParaRPr>
          </a:p>
          <a:p>
            <a:pPr marL="742950" lvl="1" indent="-285750">
              <a:spcBef>
                <a:spcPct val="20000"/>
              </a:spcBef>
              <a:spcAft>
                <a:spcPts val="600"/>
              </a:spcAft>
              <a:buClr>
                <a:srgbClr val="0033CC">
                  <a:lumMod val="75000"/>
                </a:srgbClr>
              </a:buClr>
              <a:buSzPct val="145000"/>
              <a:buFont typeface="Arial"/>
              <a:buChar char="•"/>
            </a:pPr>
            <a:r>
              <a:rPr lang="en-US" sz="1700" dirty="0">
                <a:solidFill>
                  <a:prstClr val="black"/>
                </a:solidFill>
              </a:rPr>
              <a:t>Business and Corporate Law</a:t>
            </a:r>
          </a:p>
          <a:p>
            <a:pPr marL="742950" lvl="1" indent="-285750">
              <a:spcBef>
                <a:spcPct val="20000"/>
              </a:spcBef>
              <a:spcAft>
                <a:spcPts val="600"/>
              </a:spcAft>
              <a:buClr>
                <a:srgbClr val="0033CC">
                  <a:lumMod val="75000"/>
                </a:srgbClr>
              </a:buClr>
              <a:buSzPct val="145000"/>
              <a:buFont typeface="Arial"/>
              <a:buChar char="•"/>
            </a:pPr>
            <a:r>
              <a:rPr lang="en-US" sz="1700" dirty="0">
                <a:solidFill>
                  <a:prstClr val="black"/>
                </a:solidFill>
              </a:rPr>
              <a:t>Estate Planning and Administration</a:t>
            </a:r>
          </a:p>
          <a:p>
            <a:pPr marL="742950" lvl="1" indent="-285750">
              <a:spcBef>
                <a:spcPct val="20000"/>
              </a:spcBef>
              <a:spcAft>
                <a:spcPts val="600"/>
              </a:spcAft>
              <a:buClr>
                <a:srgbClr val="0033CC">
                  <a:lumMod val="75000"/>
                </a:srgbClr>
              </a:buClr>
              <a:buSzPct val="145000"/>
              <a:buFont typeface="Arial"/>
              <a:buChar char="•"/>
            </a:pPr>
            <a:r>
              <a:rPr lang="en-US" sz="1700" dirty="0">
                <a:solidFill>
                  <a:prstClr val="black"/>
                </a:solidFill>
              </a:rPr>
              <a:t>Financial Services</a:t>
            </a:r>
          </a:p>
          <a:p>
            <a:pPr marL="742950" lvl="1" indent="-285750">
              <a:spcBef>
                <a:spcPct val="20000"/>
              </a:spcBef>
              <a:spcAft>
                <a:spcPts val="600"/>
              </a:spcAft>
              <a:buClr>
                <a:srgbClr val="0033CC">
                  <a:lumMod val="75000"/>
                </a:srgbClr>
              </a:buClr>
              <a:buSzPct val="145000"/>
              <a:buFont typeface="Arial"/>
              <a:buChar char="•"/>
            </a:pPr>
            <a:r>
              <a:rPr lang="en-US" sz="1700" dirty="0">
                <a:solidFill>
                  <a:prstClr val="black"/>
                </a:solidFill>
              </a:rPr>
              <a:t>Mergers and Acquisitions</a:t>
            </a:r>
          </a:p>
          <a:p>
            <a:pPr marL="742950" lvl="1" indent="-285750">
              <a:spcBef>
                <a:spcPct val="20000"/>
              </a:spcBef>
              <a:spcAft>
                <a:spcPts val="600"/>
              </a:spcAft>
              <a:buClr>
                <a:srgbClr val="0033CC">
                  <a:lumMod val="75000"/>
                </a:srgbClr>
              </a:buClr>
              <a:buSzPct val="145000"/>
              <a:buFont typeface="Arial"/>
              <a:buChar char="•"/>
            </a:pPr>
            <a:r>
              <a:rPr lang="en-US" sz="1700" dirty="0">
                <a:solidFill>
                  <a:prstClr val="black"/>
                </a:solidFill>
              </a:rPr>
              <a:t>Real Estate Law</a:t>
            </a:r>
          </a:p>
          <a:p>
            <a:pPr lvl="0"/>
            <a:endParaRPr lang="en-US" dirty="0"/>
          </a:p>
          <a:p>
            <a:pPr lvl="0"/>
            <a:endParaRPr lang="en-US" dirty="0"/>
          </a:p>
          <a:p>
            <a:pPr lvl="1"/>
            <a:endParaRPr lang="en-US" sz="1700" dirty="0"/>
          </a:p>
        </p:txBody>
      </p:sp>
    </p:spTree>
    <p:extLst>
      <p:ext uri="{BB962C8B-B14F-4D97-AF65-F5344CB8AC3E}">
        <p14:creationId xmlns:p14="http://schemas.microsoft.com/office/powerpoint/2010/main" val="3599895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388D2AEC-5B79-485F-84E1-2F368767C4DB}"/>
              </a:ext>
            </a:extLst>
          </p:cNvPr>
          <p:cNvSpPr>
            <a:spLocks noGrp="1"/>
          </p:cNvSpPr>
          <p:nvPr>
            <p:ph type="title"/>
          </p:nvPr>
        </p:nvSpPr>
        <p:spPr>
          <a:xfrm>
            <a:off x="1651366" y="58155"/>
            <a:ext cx="10018713" cy="1752599"/>
          </a:xfrm>
        </p:spPr>
        <p:txBody>
          <a:bodyPr/>
          <a:lstStyle/>
          <a:p>
            <a:r>
              <a:rPr lang="en-US" dirty="0"/>
              <a:t>Privileges</a:t>
            </a:r>
          </a:p>
        </p:txBody>
      </p:sp>
      <p:sp>
        <p:nvSpPr>
          <p:cNvPr id="14" name="Text Placeholder 13">
            <a:extLst>
              <a:ext uri="{FF2B5EF4-FFF2-40B4-BE49-F238E27FC236}">
                <a16:creationId xmlns:a16="http://schemas.microsoft.com/office/drawing/2014/main" id="{9F340794-A569-4B8D-B7EC-D8013BB845C7}"/>
              </a:ext>
            </a:extLst>
          </p:cNvPr>
          <p:cNvSpPr>
            <a:spLocks noGrp="1"/>
          </p:cNvSpPr>
          <p:nvPr>
            <p:ph type="body" idx="1"/>
          </p:nvPr>
        </p:nvSpPr>
        <p:spPr>
          <a:xfrm>
            <a:off x="1886479" y="1512910"/>
            <a:ext cx="4607188" cy="576262"/>
          </a:xfrm>
        </p:spPr>
        <p:txBody>
          <a:bodyPr/>
          <a:lstStyle/>
          <a:p>
            <a:r>
              <a:rPr lang="en-US" dirty="0"/>
              <a:t>Attorney-Client Privilege</a:t>
            </a:r>
          </a:p>
        </p:txBody>
      </p:sp>
      <p:sp>
        <p:nvSpPr>
          <p:cNvPr id="15" name="Content Placeholder 14">
            <a:extLst>
              <a:ext uri="{FF2B5EF4-FFF2-40B4-BE49-F238E27FC236}">
                <a16:creationId xmlns:a16="http://schemas.microsoft.com/office/drawing/2014/main" id="{53C90305-D632-4F98-ADBA-3A795C51BDEC}"/>
              </a:ext>
            </a:extLst>
          </p:cNvPr>
          <p:cNvSpPr>
            <a:spLocks noGrp="1"/>
          </p:cNvSpPr>
          <p:nvPr>
            <p:ph sz="half" idx="2"/>
          </p:nvPr>
        </p:nvSpPr>
        <p:spPr>
          <a:xfrm>
            <a:off x="1404100" y="2128648"/>
            <a:ext cx="4987908" cy="3814952"/>
          </a:xfrm>
        </p:spPr>
        <p:txBody>
          <a:bodyPr>
            <a:normAutofit fontScale="47500" lnSpcReduction="20000"/>
          </a:bodyPr>
          <a:lstStyle/>
          <a:p>
            <a:pPr lvl="0"/>
            <a:r>
              <a:rPr lang="en-US" sz="3500" dirty="0"/>
              <a:t>Exists to encourage open and honest communication between the client and attorney. </a:t>
            </a:r>
          </a:p>
          <a:p>
            <a:pPr lvl="1"/>
            <a:r>
              <a:rPr lang="en-US" sz="2800" dirty="0"/>
              <a:t>Protects from disclosure to third parties </a:t>
            </a:r>
            <a:r>
              <a:rPr lang="en-US" sz="2800" b="1" dirty="0"/>
              <a:t>of confidential communications between an attorney and a client </a:t>
            </a:r>
            <a:r>
              <a:rPr lang="en-US" sz="2800" dirty="0"/>
              <a:t>made for the purpose of obtaining (or providing) legal advice. </a:t>
            </a:r>
          </a:p>
          <a:p>
            <a:pPr lvl="1"/>
            <a:r>
              <a:rPr lang="en-US" sz="2800" dirty="0"/>
              <a:t>Person asserting privilege must be a client or someone seeking to be a client.</a:t>
            </a:r>
          </a:p>
          <a:p>
            <a:pPr lvl="1"/>
            <a:r>
              <a:rPr lang="en-US" sz="2800" dirty="0"/>
              <a:t>Person to whom communication was made must be a member of the bar association.</a:t>
            </a:r>
          </a:p>
          <a:p>
            <a:pPr lvl="1"/>
            <a:r>
              <a:rPr lang="en-US" sz="2800" dirty="0"/>
              <a:t>The communication must relate to a fact that the attorney was informed of by the client in a confidential setting, without the purpose of committing a crime or tort.  </a:t>
            </a:r>
          </a:p>
          <a:p>
            <a:pPr lvl="1"/>
            <a:r>
              <a:rPr lang="en-US" sz="2800" dirty="0"/>
              <a:t>Privilege belongs to the client.</a:t>
            </a:r>
          </a:p>
          <a:p>
            <a:pPr lvl="2"/>
            <a:r>
              <a:rPr lang="en-US" sz="2800" dirty="0"/>
              <a:t>42 Pa. C.S.A. § 5928</a:t>
            </a:r>
          </a:p>
          <a:p>
            <a:endParaRPr lang="en-US" dirty="0"/>
          </a:p>
        </p:txBody>
      </p:sp>
      <p:sp>
        <p:nvSpPr>
          <p:cNvPr id="16" name="Text Placeholder 15">
            <a:extLst>
              <a:ext uri="{FF2B5EF4-FFF2-40B4-BE49-F238E27FC236}">
                <a16:creationId xmlns:a16="http://schemas.microsoft.com/office/drawing/2014/main" id="{BA7D7D6D-3617-46D3-B3FA-BB0DF408076D}"/>
              </a:ext>
            </a:extLst>
          </p:cNvPr>
          <p:cNvSpPr>
            <a:spLocks noGrp="1"/>
          </p:cNvSpPr>
          <p:nvPr>
            <p:ph type="body" sz="quarter" idx="3"/>
          </p:nvPr>
        </p:nvSpPr>
        <p:spPr>
          <a:xfrm>
            <a:off x="7028614" y="1522623"/>
            <a:ext cx="4622537" cy="576262"/>
          </a:xfrm>
        </p:spPr>
        <p:txBody>
          <a:bodyPr/>
          <a:lstStyle/>
          <a:p>
            <a:r>
              <a:rPr lang="en-US" dirty="0"/>
              <a:t>Work Product Doctrine</a:t>
            </a:r>
          </a:p>
        </p:txBody>
      </p:sp>
      <p:sp>
        <p:nvSpPr>
          <p:cNvPr id="17" name="Content Placeholder 16">
            <a:extLst>
              <a:ext uri="{FF2B5EF4-FFF2-40B4-BE49-F238E27FC236}">
                <a16:creationId xmlns:a16="http://schemas.microsoft.com/office/drawing/2014/main" id="{AFE2334E-3AB3-40A5-9436-5769DB55F978}"/>
              </a:ext>
            </a:extLst>
          </p:cNvPr>
          <p:cNvSpPr>
            <a:spLocks noGrp="1"/>
          </p:cNvSpPr>
          <p:nvPr>
            <p:ph sz="quarter" idx="4"/>
          </p:nvPr>
        </p:nvSpPr>
        <p:spPr>
          <a:xfrm>
            <a:off x="6166810" y="2128648"/>
            <a:ext cx="5336214" cy="3876497"/>
          </a:xfrm>
        </p:spPr>
        <p:txBody>
          <a:bodyPr>
            <a:normAutofit fontScale="47500" lnSpcReduction="20000"/>
          </a:bodyPr>
          <a:lstStyle/>
          <a:p>
            <a:pPr lvl="1"/>
            <a:r>
              <a:rPr lang="en-US" sz="2900" dirty="0"/>
              <a:t>“Subject to the provisions of Rules 4003.4 and 4003.5, a party may obtain discovery of any matter discoverable under Rule 4003.1 even though prepared in anticipation of litigation or trial by or for another party or by or for that other party’s representative, including his or her attorney, consultant, surety, indemnitor, insurer, or agent. </a:t>
            </a:r>
            <a:r>
              <a:rPr lang="en-US" sz="2900" b="1" dirty="0"/>
              <a:t>The discovery shall not include the disclosure of the mental impressions of a party’s attorney or his or her conclusions, opinions, memoranda, notes or summaries, legal research or legal theories</a:t>
            </a:r>
            <a:r>
              <a:rPr lang="en-US" sz="2900" dirty="0"/>
              <a:t>. With respect to the representative of a party other than the party’s attorney, discovery shall not include disclosure of his or her mental impressions, conclusions or opinions respecting the value or merit of a claim or defense or respecting strategy or tactics.”</a:t>
            </a:r>
          </a:p>
          <a:p>
            <a:pPr lvl="2"/>
            <a:r>
              <a:rPr lang="en-US" sz="2300" dirty="0"/>
              <a:t>Pa. R.C.P. 4003.3</a:t>
            </a:r>
          </a:p>
          <a:p>
            <a:pPr lvl="1"/>
            <a:r>
              <a:rPr lang="en-US" sz="2900" dirty="0"/>
              <a:t>Who can create work product?   A party’s attorney;  A party, at the direction of their counsel; A non-party representative (i.e. an investigator, a consultant, an accountant).</a:t>
            </a:r>
          </a:p>
          <a:p>
            <a:endParaRPr lang="en-US" dirty="0"/>
          </a:p>
        </p:txBody>
      </p:sp>
    </p:spTree>
    <p:extLst>
      <p:ext uri="{BB962C8B-B14F-4D97-AF65-F5344CB8AC3E}">
        <p14:creationId xmlns:p14="http://schemas.microsoft.com/office/powerpoint/2010/main" val="191691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564862C-303F-43DC-93E3-21EB57D0A135}"/>
              </a:ext>
            </a:extLst>
          </p:cNvPr>
          <p:cNvSpPr>
            <a:spLocks noGrp="1"/>
          </p:cNvSpPr>
          <p:nvPr>
            <p:ph type="title"/>
          </p:nvPr>
        </p:nvSpPr>
        <p:spPr>
          <a:xfrm>
            <a:off x="1484310" y="190500"/>
            <a:ext cx="10018713" cy="1752599"/>
          </a:xfrm>
        </p:spPr>
        <p:txBody>
          <a:bodyPr/>
          <a:lstStyle/>
          <a:p>
            <a:r>
              <a:rPr lang="en-US" dirty="0"/>
              <a:t>More Privileges</a:t>
            </a:r>
          </a:p>
        </p:txBody>
      </p:sp>
      <p:sp>
        <p:nvSpPr>
          <p:cNvPr id="8" name="Content Placeholder 7">
            <a:extLst>
              <a:ext uri="{FF2B5EF4-FFF2-40B4-BE49-F238E27FC236}">
                <a16:creationId xmlns:a16="http://schemas.microsoft.com/office/drawing/2014/main" id="{BCB239C9-DDB2-46A3-A3BF-416A92A02437}"/>
              </a:ext>
            </a:extLst>
          </p:cNvPr>
          <p:cNvSpPr>
            <a:spLocks noGrp="1"/>
          </p:cNvSpPr>
          <p:nvPr>
            <p:ph idx="1"/>
          </p:nvPr>
        </p:nvSpPr>
        <p:spPr>
          <a:xfrm>
            <a:off x="1906340" y="2420814"/>
            <a:ext cx="10018713" cy="3124201"/>
          </a:xfrm>
        </p:spPr>
        <p:txBody>
          <a:bodyPr>
            <a:normAutofit fontScale="25000" lnSpcReduction="20000"/>
          </a:bodyPr>
          <a:lstStyle/>
          <a:p>
            <a:pPr lvl="0"/>
            <a:r>
              <a:rPr lang="en-US" sz="7200" dirty="0"/>
              <a:t>News Reporters</a:t>
            </a:r>
          </a:p>
          <a:p>
            <a:pPr lvl="2"/>
            <a:r>
              <a:rPr lang="en-US" sz="5600" dirty="0"/>
              <a:t>42 Pa. C.S.A. § 5942.</a:t>
            </a:r>
          </a:p>
          <a:p>
            <a:pPr lvl="0"/>
            <a:r>
              <a:rPr lang="en-US" sz="7200" dirty="0"/>
              <a:t>Clergy </a:t>
            </a:r>
          </a:p>
          <a:p>
            <a:pPr lvl="2"/>
            <a:r>
              <a:rPr lang="en-US" sz="5600" dirty="0"/>
              <a:t>42 Pa. C.S.A. § 5943.</a:t>
            </a:r>
          </a:p>
          <a:p>
            <a:pPr lvl="0"/>
            <a:r>
              <a:rPr lang="en-US" sz="7200" dirty="0"/>
              <a:t>Psychiatrists or Licensed Psychologists </a:t>
            </a:r>
          </a:p>
          <a:p>
            <a:pPr lvl="2"/>
            <a:r>
              <a:rPr lang="en-US" sz="5600" dirty="0"/>
              <a:t>42 Pa. C.S.A. § 5944. </a:t>
            </a:r>
          </a:p>
          <a:p>
            <a:pPr lvl="0"/>
            <a:r>
              <a:rPr lang="en-US" sz="7200" dirty="0"/>
              <a:t>School Personnel</a:t>
            </a:r>
          </a:p>
          <a:p>
            <a:pPr lvl="2"/>
            <a:r>
              <a:rPr lang="en-US" sz="5600" dirty="0"/>
              <a:t>42 Pa. C.S.A. § 5945.</a:t>
            </a:r>
          </a:p>
          <a:p>
            <a:pPr lvl="0"/>
            <a:r>
              <a:rPr lang="en-US" sz="7200" dirty="0"/>
              <a:t>Mediation Communications and Documents</a:t>
            </a:r>
          </a:p>
          <a:p>
            <a:pPr lvl="2"/>
            <a:r>
              <a:rPr lang="en-US" sz="5600" dirty="0"/>
              <a:t>42 Pa. C.S.A. § 5949. </a:t>
            </a:r>
          </a:p>
          <a:p>
            <a:pPr lvl="0"/>
            <a:r>
              <a:rPr lang="en-US" sz="7200" dirty="0"/>
              <a:t>Law Enforcement Officers </a:t>
            </a:r>
          </a:p>
          <a:p>
            <a:pPr lvl="2"/>
            <a:r>
              <a:rPr lang="en-US" sz="5600" dirty="0"/>
              <a:t>42 Pa. C.S.A. § 5950. </a:t>
            </a:r>
          </a:p>
          <a:p>
            <a:pPr lvl="0"/>
            <a:r>
              <a:rPr lang="en-US" sz="7200" dirty="0"/>
              <a:t>Accountant-Client Privilege</a:t>
            </a:r>
          </a:p>
          <a:p>
            <a:pPr lvl="2"/>
            <a:r>
              <a:rPr lang="en-US" sz="5600" dirty="0"/>
              <a:t>63 P.S. § 9.11a.</a:t>
            </a:r>
          </a:p>
          <a:p>
            <a:endParaRPr lang="en-US" dirty="0"/>
          </a:p>
        </p:txBody>
      </p:sp>
    </p:spTree>
    <p:extLst>
      <p:ext uri="{BB962C8B-B14F-4D97-AF65-F5344CB8AC3E}">
        <p14:creationId xmlns:p14="http://schemas.microsoft.com/office/powerpoint/2010/main" val="3642610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4A646-4464-4B1C-8F53-7B994C384A96}"/>
              </a:ext>
            </a:extLst>
          </p:cNvPr>
          <p:cNvSpPr>
            <a:spLocks noGrp="1"/>
          </p:cNvSpPr>
          <p:nvPr>
            <p:ph type="title"/>
          </p:nvPr>
        </p:nvSpPr>
        <p:spPr/>
        <p:txBody>
          <a:bodyPr/>
          <a:lstStyle/>
          <a:p>
            <a:r>
              <a:rPr lang="en-US" dirty="0">
                <a:solidFill>
                  <a:schemeClr val="accent1"/>
                </a:solidFill>
              </a:rPr>
              <a:t>Inadvertent Disclosure</a:t>
            </a:r>
          </a:p>
        </p:txBody>
      </p:sp>
      <p:sp>
        <p:nvSpPr>
          <p:cNvPr id="3" name="Content Placeholder 2">
            <a:extLst>
              <a:ext uri="{FF2B5EF4-FFF2-40B4-BE49-F238E27FC236}">
                <a16:creationId xmlns:a16="http://schemas.microsoft.com/office/drawing/2014/main" id="{7604E398-7E4A-4C8E-AF8F-643C5DB6A507}"/>
              </a:ext>
            </a:extLst>
          </p:cNvPr>
          <p:cNvSpPr>
            <a:spLocks noGrp="1"/>
          </p:cNvSpPr>
          <p:nvPr>
            <p:ph idx="1"/>
          </p:nvPr>
        </p:nvSpPr>
        <p:spPr>
          <a:xfrm>
            <a:off x="1484311" y="2183422"/>
            <a:ext cx="10018713" cy="3124201"/>
          </a:xfrm>
        </p:spPr>
        <p:txBody>
          <a:bodyPr>
            <a:normAutofit fontScale="77500" lnSpcReduction="20000"/>
          </a:bodyPr>
          <a:lstStyle/>
          <a:p>
            <a:r>
              <a:rPr lang="en-US" dirty="0"/>
              <a:t>When a privilege exists, an attorney has a </a:t>
            </a:r>
            <a:r>
              <a:rPr lang="en-US" b="1" dirty="0"/>
              <a:t>duty to make reasonable efforts to prevent the disclosure</a:t>
            </a:r>
            <a:r>
              <a:rPr lang="en-US" dirty="0"/>
              <a:t> of the privileged information, including through inadvertent disclosure. </a:t>
            </a:r>
          </a:p>
          <a:p>
            <a:pPr lvl="1"/>
            <a:r>
              <a:rPr lang="en-US" dirty="0"/>
              <a:t>Pa. R.P.C. 1.6 (d).</a:t>
            </a:r>
          </a:p>
          <a:p>
            <a:r>
              <a:rPr lang="en-US" dirty="0"/>
              <a:t>A document is inadvertently sent when it is accidentally transmitted, such as when an email or letter is misaddressed or a document, including electronically stored information, is accidentally included with information that was intentionally transmitted.</a:t>
            </a:r>
          </a:p>
          <a:p>
            <a:r>
              <a:rPr lang="en-US" dirty="0"/>
              <a:t>For purposes of this Rule, "document, including electronically stored information" includes paper documents, email and other forms of electronically stored information, including embedded data (commonly referred to as "metadata"), that is subject to being read or put into readable form.</a:t>
            </a:r>
          </a:p>
          <a:p>
            <a:pPr lvl="1"/>
            <a:r>
              <a:rPr lang="en-US" dirty="0"/>
              <a:t>Pa. R.P.C. 4.4 Explanatory comment 2</a:t>
            </a:r>
          </a:p>
        </p:txBody>
      </p:sp>
      <p:pic>
        <p:nvPicPr>
          <p:cNvPr id="4" name="Picture 3">
            <a:extLst>
              <a:ext uri="{FF2B5EF4-FFF2-40B4-BE49-F238E27FC236}">
                <a16:creationId xmlns:a16="http://schemas.microsoft.com/office/drawing/2014/main" id="{6256981A-6426-45E2-885F-5D48FD92EAAA}"/>
              </a:ext>
            </a:extLst>
          </p:cNvPr>
          <p:cNvPicPr/>
          <p:nvPr/>
        </p:nvPicPr>
        <p:blipFill>
          <a:blip r:embed="rId2">
            <a:extLst>
              <a:ext uri="{28A0092B-C50C-407E-A947-70E740481C1C}">
                <a14:useLocalDpi xmlns:a14="http://schemas.microsoft.com/office/drawing/2010/main" val="0"/>
              </a:ext>
            </a:extLst>
          </a:blip>
          <a:stretch>
            <a:fillRect/>
          </a:stretch>
        </p:blipFill>
        <p:spPr>
          <a:xfrm>
            <a:off x="9806873" y="5784723"/>
            <a:ext cx="2105025" cy="725805"/>
          </a:xfrm>
          <a:prstGeom prst="rect">
            <a:avLst/>
          </a:prstGeom>
        </p:spPr>
      </p:pic>
    </p:spTree>
    <p:extLst>
      <p:ext uri="{BB962C8B-B14F-4D97-AF65-F5344CB8AC3E}">
        <p14:creationId xmlns:p14="http://schemas.microsoft.com/office/powerpoint/2010/main" val="130830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B9D61-CC78-45E7-959E-95ABA073FE4F}"/>
              </a:ext>
            </a:extLst>
          </p:cNvPr>
          <p:cNvSpPr>
            <a:spLocks noGrp="1"/>
          </p:cNvSpPr>
          <p:nvPr>
            <p:ph type="title"/>
          </p:nvPr>
        </p:nvSpPr>
        <p:spPr/>
        <p:txBody>
          <a:bodyPr/>
          <a:lstStyle/>
          <a:p>
            <a:r>
              <a:rPr lang="en-US" dirty="0">
                <a:solidFill>
                  <a:schemeClr val="accent1"/>
                </a:solidFill>
              </a:rPr>
              <a:t>Is Rule 1.6(d) Violated if You Inadvertently Disclose a Privileged Document?</a:t>
            </a:r>
          </a:p>
        </p:txBody>
      </p:sp>
      <p:sp>
        <p:nvSpPr>
          <p:cNvPr id="3" name="Content Placeholder 2">
            <a:extLst>
              <a:ext uri="{FF2B5EF4-FFF2-40B4-BE49-F238E27FC236}">
                <a16:creationId xmlns:a16="http://schemas.microsoft.com/office/drawing/2014/main" id="{B5764E30-C642-46C5-A81C-24DFB92C892C}"/>
              </a:ext>
            </a:extLst>
          </p:cNvPr>
          <p:cNvSpPr>
            <a:spLocks noGrp="1"/>
          </p:cNvSpPr>
          <p:nvPr>
            <p:ph idx="1"/>
          </p:nvPr>
        </p:nvSpPr>
        <p:spPr/>
        <p:txBody>
          <a:bodyPr>
            <a:normAutofit fontScale="85000" lnSpcReduction="20000"/>
          </a:bodyPr>
          <a:lstStyle/>
          <a:p>
            <a:r>
              <a:rPr lang="en-US" sz="2400" dirty="0"/>
              <a:t>The unauthorized access to, or the inadvertent or unauthorized disclosure does not constitute a violation of Rule 1.6(d</a:t>
            </a:r>
            <a:r>
              <a:rPr lang="en-US" sz="2400" b="1" dirty="0"/>
              <a:t>) if the lawyer has made reasonable efforts to prevent the access or disclosure</a:t>
            </a:r>
            <a:r>
              <a:rPr lang="en-US" sz="2400" dirty="0"/>
              <a:t>. Factors to be considered in determining the reasonableness of the lawyer's efforts include, but are not limited to:</a:t>
            </a:r>
          </a:p>
          <a:p>
            <a:pPr lvl="1"/>
            <a:r>
              <a:rPr lang="en-US" sz="2000" dirty="0"/>
              <a:t>the sensitivity of the information</a:t>
            </a:r>
          </a:p>
          <a:p>
            <a:pPr lvl="1"/>
            <a:r>
              <a:rPr lang="en-US" sz="2000" dirty="0"/>
              <a:t>the likelihood of disclosure if additional safeguards are not employed</a:t>
            </a:r>
          </a:p>
          <a:p>
            <a:pPr lvl="1"/>
            <a:r>
              <a:rPr lang="en-US" sz="2000" dirty="0"/>
              <a:t>the cost of employing additional safeguards, the difficulty of implementing the safeguards</a:t>
            </a:r>
          </a:p>
          <a:p>
            <a:pPr lvl="1"/>
            <a:r>
              <a:rPr lang="en-US" sz="2000" dirty="0"/>
              <a:t>the extent to which the safeguards adversely affect the lawyer's ability to represent clients (e.g., by making a device or important piece of software excessively difficult to use).</a:t>
            </a:r>
          </a:p>
          <a:p>
            <a:pPr lvl="2"/>
            <a:r>
              <a:rPr lang="en-US" sz="1600" dirty="0"/>
              <a:t>Pa. R.P.C. 1.6 Explanatory comment § 25</a:t>
            </a:r>
          </a:p>
          <a:p>
            <a:pPr marL="0" indent="0">
              <a:buNone/>
            </a:pPr>
            <a:endParaRPr lang="en-US" sz="2200" dirty="0"/>
          </a:p>
          <a:p>
            <a:endParaRPr lang="en-US" dirty="0"/>
          </a:p>
        </p:txBody>
      </p:sp>
      <p:pic>
        <p:nvPicPr>
          <p:cNvPr id="4" name="Picture 3">
            <a:extLst>
              <a:ext uri="{FF2B5EF4-FFF2-40B4-BE49-F238E27FC236}">
                <a16:creationId xmlns:a16="http://schemas.microsoft.com/office/drawing/2014/main" id="{BDC28E54-C76D-43D4-90CE-3956A48C3CC1}"/>
              </a:ext>
            </a:extLst>
          </p:cNvPr>
          <p:cNvPicPr/>
          <p:nvPr/>
        </p:nvPicPr>
        <p:blipFill>
          <a:blip r:embed="rId3">
            <a:extLst>
              <a:ext uri="{28A0092B-C50C-407E-A947-70E740481C1C}">
                <a14:useLocalDpi xmlns:a14="http://schemas.microsoft.com/office/drawing/2010/main" val="0"/>
              </a:ext>
            </a:extLst>
          </a:blip>
          <a:stretch>
            <a:fillRect/>
          </a:stretch>
        </p:blipFill>
        <p:spPr>
          <a:xfrm>
            <a:off x="9838771" y="5909881"/>
            <a:ext cx="2105025" cy="725805"/>
          </a:xfrm>
          <a:prstGeom prst="rect">
            <a:avLst/>
          </a:prstGeom>
        </p:spPr>
      </p:pic>
    </p:spTree>
    <p:extLst>
      <p:ext uri="{BB962C8B-B14F-4D97-AF65-F5344CB8AC3E}">
        <p14:creationId xmlns:p14="http://schemas.microsoft.com/office/powerpoint/2010/main" val="2685931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B9D61-CC78-45E7-959E-95ABA073FE4F}"/>
              </a:ext>
            </a:extLst>
          </p:cNvPr>
          <p:cNvSpPr>
            <a:spLocks noGrp="1"/>
          </p:cNvSpPr>
          <p:nvPr>
            <p:ph type="title"/>
          </p:nvPr>
        </p:nvSpPr>
        <p:spPr/>
        <p:txBody>
          <a:bodyPr/>
          <a:lstStyle/>
          <a:p>
            <a:r>
              <a:rPr lang="en-US" dirty="0">
                <a:solidFill>
                  <a:schemeClr val="accent1"/>
                </a:solidFill>
              </a:rPr>
              <a:t>Is the Privilege Waived if a Document is Inadvertently Disclosed?</a:t>
            </a:r>
          </a:p>
        </p:txBody>
      </p:sp>
      <p:sp>
        <p:nvSpPr>
          <p:cNvPr id="3" name="Content Placeholder 2">
            <a:extLst>
              <a:ext uri="{FF2B5EF4-FFF2-40B4-BE49-F238E27FC236}">
                <a16:creationId xmlns:a16="http://schemas.microsoft.com/office/drawing/2014/main" id="{B5764E30-C642-46C5-A81C-24DFB92C892C}"/>
              </a:ext>
            </a:extLst>
          </p:cNvPr>
          <p:cNvSpPr>
            <a:spLocks noGrp="1"/>
          </p:cNvSpPr>
          <p:nvPr>
            <p:ph idx="1"/>
          </p:nvPr>
        </p:nvSpPr>
        <p:spPr/>
        <p:txBody>
          <a:bodyPr>
            <a:normAutofit fontScale="85000" lnSpcReduction="20000"/>
          </a:bodyPr>
          <a:lstStyle/>
          <a:p>
            <a:pPr lvl="1"/>
            <a:r>
              <a:rPr lang="en-US" dirty="0"/>
              <a:t>The privilege is not automatically waived if a document is inadvertently disclosed.</a:t>
            </a:r>
          </a:p>
          <a:p>
            <a:pPr lvl="1"/>
            <a:r>
              <a:rPr lang="en-US" dirty="0"/>
              <a:t>Pennsylvania courts weigh the following factors to determine whether an inadvertent production of privileged documents waived the privilege. </a:t>
            </a:r>
          </a:p>
          <a:p>
            <a:pPr lvl="2"/>
            <a:r>
              <a:rPr lang="en-US" b="1" dirty="0"/>
              <a:t>The reasonableness of the precautions </a:t>
            </a:r>
            <a:r>
              <a:rPr lang="en-US" dirty="0"/>
              <a:t>taken to prevent inadvertent disclosure in view of the extent of the document production</a:t>
            </a:r>
          </a:p>
          <a:p>
            <a:pPr lvl="2"/>
            <a:r>
              <a:rPr lang="en-US" dirty="0"/>
              <a:t>The </a:t>
            </a:r>
            <a:r>
              <a:rPr lang="en-US" b="1" dirty="0"/>
              <a:t>number of inadvertent disclosures</a:t>
            </a:r>
          </a:p>
          <a:p>
            <a:pPr lvl="2"/>
            <a:r>
              <a:rPr lang="en-US" dirty="0"/>
              <a:t>The </a:t>
            </a:r>
            <a:r>
              <a:rPr lang="en-US" b="1" dirty="0"/>
              <a:t>extent</a:t>
            </a:r>
            <a:r>
              <a:rPr lang="en-US" dirty="0"/>
              <a:t> of the disclosure</a:t>
            </a:r>
          </a:p>
          <a:p>
            <a:pPr lvl="2"/>
            <a:r>
              <a:rPr lang="en-US" dirty="0"/>
              <a:t>Any </a:t>
            </a:r>
            <a:r>
              <a:rPr lang="en-US" b="1" dirty="0"/>
              <a:t>delay and measures taken to rectify </a:t>
            </a:r>
            <a:r>
              <a:rPr lang="en-US" dirty="0"/>
              <a:t>the disclosures</a:t>
            </a:r>
          </a:p>
          <a:p>
            <a:pPr lvl="2"/>
            <a:r>
              <a:rPr lang="en-US" dirty="0"/>
              <a:t>Whether the </a:t>
            </a:r>
            <a:r>
              <a:rPr lang="en-US" b="1" dirty="0"/>
              <a:t>overriding interests of justice </a:t>
            </a:r>
            <a:r>
              <a:rPr lang="en-US" dirty="0"/>
              <a:t>is served by relieving a party of its error. </a:t>
            </a:r>
          </a:p>
          <a:p>
            <a:pPr lvl="3"/>
            <a:r>
              <a:rPr lang="en-US" sz="1300" i="1" dirty="0"/>
              <a:t>Carbis Walker, LLP v. Hill, Barth and King, LLC</a:t>
            </a:r>
            <a:r>
              <a:rPr lang="en-US" sz="1300" dirty="0"/>
              <a:t>, 930 A.2d 573, 582 (Pa. Super. 2007) (quoting </a:t>
            </a:r>
            <a:r>
              <a:rPr lang="en-US" sz="1300" i="1" dirty="0"/>
              <a:t>Fidelity &amp; Deposit Co. v. McCulloch</a:t>
            </a:r>
            <a:r>
              <a:rPr lang="en-US" sz="1300" dirty="0"/>
              <a:t>, 168 F.R.D. 516, 522 (E.D. Pa. 1996)).</a:t>
            </a:r>
          </a:p>
          <a:p>
            <a:endParaRPr lang="en-US" dirty="0"/>
          </a:p>
        </p:txBody>
      </p:sp>
      <p:pic>
        <p:nvPicPr>
          <p:cNvPr id="4" name="Picture 3">
            <a:extLst>
              <a:ext uri="{FF2B5EF4-FFF2-40B4-BE49-F238E27FC236}">
                <a16:creationId xmlns:a16="http://schemas.microsoft.com/office/drawing/2014/main" id="{BDC28E54-C76D-43D4-90CE-3956A48C3CC1}"/>
              </a:ext>
            </a:extLst>
          </p:cNvPr>
          <p:cNvPicPr/>
          <p:nvPr/>
        </p:nvPicPr>
        <p:blipFill>
          <a:blip r:embed="rId2">
            <a:extLst>
              <a:ext uri="{28A0092B-C50C-407E-A947-70E740481C1C}">
                <a14:useLocalDpi xmlns:a14="http://schemas.microsoft.com/office/drawing/2010/main" val="0"/>
              </a:ext>
            </a:extLst>
          </a:blip>
          <a:stretch>
            <a:fillRect/>
          </a:stretch>
        </p:blipFill>
        <p:spPr>
          <a:xfrm>
            <a:off x="9838771" y="5909881"/>
            <a:ext cx="2105025" cy="725805"/>
          </a:xfrm>
          <a:prstGeom prst="rect">
            <a:avLst/>
          </a:prstGeom>
        </p:spPr>
      </p:pic>
    </p:spTree>
    <p:extLst>
      <p:ext uri="{BB962C8B-B14F-4D97-AF65-F5344CB8AC3E}">
        <p14:creationId xmlns:p14="http://schemas.microsoft.com/office/powerpoint/2010/main" val="3238349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B9D61-CC78-45E7-959E-95ABA073FE4F}"/>
              </a:ext>
            </a:extLst>
          </p:cNvPr>
          <p:cNvSpPr>
            <a:spLocks noGrp="1"/>
          </p:cNvSpPr>
          <p:nvPr>
            <p:ph type="title"/>
          </p:nvPr>
        </p:nvSpPr>
        <p:spPr/>
        <p:txBody>
          <a:bodyPr/>
          <a:lstStyle/>
          <a:p>
            <a:r>
              <a:rPr lang="en-US" dirty="0">
                <a:solidFill>
                  <a:schemeClr val="accent1"/>
                </a:solidFill>
              </a:rPr>
              <a:t>What To Do If You Inadvertently Disclose a Privileged Document? </a:t>
            </a:r>
          </a:p>
        </p:txBody>
      </p:sp>
      <p:sp>
        <p:nvSpPr>
          <p:cNvPr id="3" name="Content Placeholder 2">
            <a:extLst>
              <a:ext uri="{FF2B5EF4-FFF2-40B4-BE49-F238E27FC236}">
                <a16:creationId xmlns:a16="http://schemas.microsoft.com/office/drawing/2014/main" id="{B5764E30-C642-46C5-A81C-24DFB92C892C}"/>
              </a:ext>
            </a:extLst>
          </p:cNvPr>
          <p:cNvSpPr>
            <a:spLocks noGrp="1"/>
          </p:cNvSpPr>
          <p:nvPr>
            <p:ph idx="1"/>
          </p:nvPr>
        </p:nvSpPr>
        <p:spPr>
          <a:xfrm>
            <a:off x="1484311" y="2543904"/>
            <a:ext cx="10018713" cy="3124201"/>
          </a:xfrm>
        </p:spPr>
        <p:txBody>
          <a:bodyPr>
            <a:normAutofit fontScale="70000" lnSpcReduction="20000"/>
          </a:bodyPr>
          <a:lstStyle/>
          <a:p>
            <a:r>
              <a:rPr lang="en-US" b="1" dirty="0"/>
              <a:t>Act quickly</a:t>
            </a:r>
          </a:p>
          <a:p>
            <a:r>
              <a:rPr lang="en-US" b="1" dirty="0"/>
              <a:t>Demand the return and/or segregation of inadvertently disclosed materials</a:t>
            </a:r>
          </a:p>
          <a:p>
            <a:r>
              <a:rPr lang="en-US" b="1" dirty="0"/>
              <a:t>Object to any and all testimony concerning inadvertently produced materials</a:t>
            </a:r>
          </a:p>
          <a:p>
            <a:r>
              <a:rPr lang="en-US" b="1" dirty="0"/>
              <a:t>Address the Court if necessary</a:t>
            </a:r>
          </a:p>
          <a:p>
            <a:r>
              <a:rPr lang="en-US" dirty="0"/>
              <a:t>According to Rule 502(b) of the Federal Rules of Evidence, when made in a federal proceeding, the disclosure does not operate as a waiver in a federal or state proceeding if: </a:t>
            </a:r>
          </a:p>
          <a:p>
            <a:pPr lvl="1"/>
            <a:r>
              <a:rPr lang="en-US" dirty="0"/>
              <a:t>the disclosure is inadvertent; the holder of the privilege or protection took reasonable steps to prevent disclosure; and </a:t>
            </a:r>
          </a:p>
          <a:p>
            <a:pPr lvl="1"/>
            <a:r>
              <a:rPr lang="en-US" dirty="0"/>
              <a:t>the holder promptly took reasonable steps to rectify the error. Rule 502 only helps those who help themselves. </a:t>
            </a:r>
          </a:p>
          <a:p>
            <a:r>
              <a:rPr lang="en-US" dirty="0"/>
              <a:t>Rule 502(b)does not apply to intentional disclosures of privileged materials, and it only protects inadvertent productions where the producer took reasonable steps to prevent disclosure.</a:t>
            </a:r>
          </a:p>
          <a:p>
            <a:endParaRPr lang="en-US" dirty="0"/>
          </a:p>
        </p:txBody>
      </p:sp>
      <p:pic>
        <p:nvPicPr>
          <p:cNvPr id="4" name="Picture 3">
            <a:extLst>
              <a:ext uri="{FF2B5EF4-FFF2-40B4-BE49-F238E27FC236}">
                <a16:creationId xmlns:a16="http://schemas.microsoft.com/office/drawing/2014/main" id="{BDC28E54-C76D-43D4-90CE-3956A48C3CC1}"/>
              </a:ext>
            </a:extLst>
          </p:cNvPr>
          <p:cNvPicPr/>
          <p:nvPr/>
        </p:nvPicPr>
        <p:blipFill>
          <a:blip r:embed="rId3">
            <a:extLst>
              <a:ext uri="{28A0092B-C50C-407E-A947-70E740481C1C}">
                <a14:useLocalDpi xmlns:a14="http://schemas.microsoft.com/office/drawing/2010/main" val="0"/>
              </a:ext>
            </a:extLst>
          </a:blip>
          <a:stretch>
            <a:fillRect/>
          </a:stretch>
        </p:blipFill>
        <p:spPr>
          <a:xfrm>
            <a:off x="9838771" y="5909881"/>
            <a:ext cx="2105025" cy="725805"/>
          </a:xfrm>
          <a:prstGeom prst="rect">
            <a:avLst/>
          </a:prstGeom>
        </p:spPr>
      </p:pic>
    </p:spTree>
    <p:extLst>
      <p:ext uri="{BB962C8B-B14F-4D97-AF65-F5344CB8AC3E}">
        <p14:creationId xmlns:p14="http://schemas.microsoft.com/office/powerpoint/2010/main" val="3500973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4A646-4464-4B1C-8F53-7B994C384A96}"/>
              </a:ext>
            </a:extLst>
          </p:cNvPr>
          <p:cNvSpPr>
            <a:spLocks noGrp="1"/>
          </p:cNvSpPr>
          <p:nvPr>
            <p:ph type="title"/>
          </p:nvPr>
        </p:nvSpPr>
        <p:spPr>
          <a:xfrm>
            <a:off x="1484309" y="492369"/>
            <a:ext cx="10018713" cy="1752599"/>
          </a:xfrm>
        </p:spPr>
        <p:txBody>
          <a:bodyPr/>
          <a:lstStyle/>
          <a:p>
            <a:r>
              <a:rPr lang="en-US" dirty="0">
                <a:solidFill>
                  <a:schemeClr val="accent1"/>
                </a:solidFill>
              </a:rPr>
              <a:t>What To Do If You Receive An Inadvertent Disclosure</a:t>
            </a:r>
          </a:p>
        </p:txBody>
      </p:sp>
      <p:sp>
        <p:nvSpPr>
          <p:cNvPr id="3" name="Content Placeholder 2">
            <a:extLst>
              <a:ext uri="{FF2B5EF4-FFF2-40B4-BE49-F238E27FC236}">
                <a16:creationId xmlns:a16="http://schemas.microsoft.com/office/drawing/2014/main" id="{7604E398-7E4A-4C8E-AF8F-643C5DB6A507}"/>
              </a:ext>
            </a:extLst>
          </p:cNvPr>
          <p:cNvSpPr>
            <a:spLocks noGrp="1"/>
          </p:cNvSpPr>
          <p:nvPr>
            <p:ph idx="1"/>
          </p:nvPr>
        </p:nvSpPr>
        <p:spPr>
          <a:xfrm>
            <a:off x="1484310" y="2378655"/>
            <a:ext cx="10018713" cy="3768970"/>
          </a:xfrm>
        </p:spPr>
        <p:txBody>
          <a:bodyPr>
            <a:normAutofit fontScale="70000" lnSpcReduction="20000"/>
          </a:bodyPr>
          <a:lstStyle/>
          <a:p>
            <a:r>
              <a:rPr lang="en-US" sz="2900" dirty="0"/>
              <a:t>“A lawyer who receives a document, including electronically stored information, relating to the representation of the lawyer’s client and knows or reasonably should know that the document, including electronically stored information, was inadvertently sent shall </a:t>
            </a:r>
            <a:r>
              <a:rPr lang="en-US" sz="2900" b="1" dirty="0"/>
              <a:t>promptly notify the sender</a:t>
            </a:r>
            <a:r>
              <a:rPr lang="en-US" sz="2900" dirty="0"/>
              <a:t>.” </a:t>
            </a:r>
          </a:p>
          <a:p>
            <a:pPr lvl="1"/>
            <a:r>
              <a:rPr lang="en-US" sz="2300" dirty="0"/>
              <a:t>Pa. R.P.C. 4.4(b)</a:t>
            </a:r>
          </a:p>
          <a:p>
            <a:r>
              <a:rPr lang="en-US" sz="2900" dirty="0"/>
              <a:t>Some lawyers may choose to return a document or delete electronically stored information unread, for example, when the lawyer learns before receiving it that it was inadvertently sent. </a:t>
            </a:r>
          </a:p>
          <a:p>
            <a:r>
              <a:rPr lang="en-US" sz="2900" dirty="0"/>
              <a:t>Where a lawyer is not required by applicable law to do so, the decision to voluntarily return such a document or delete electronically stored information is a matter of professional judgment ordinarily reserved to the lawyer. </a:t>
            </a:r>
            <a:r>
              <a:rPr lang="en-US" sz="2300" dirty="0"/>
              <a:t>See Pa. R.P.C. § § 1.2, 1.4.</a:t>
            </a:r>
          </a:p>
          <a:p>
            <a:pPr lvl="1"/>
            <a:r>
              <a:rPr lang="en-US" sz="2300" dirty="0"/>
              <a:t>Pa. R.P.C. 4.4 Explanatory comment § 3 </a:t>
            </a:r>
          </a:p>
          <a:p>
            <a:pPr marL="457200" lvl="1" indent="0">
              <a:buNone/>
            </a:pPr>
            <a:endParaRPr lang="en-US" sz="2800" dirty="0"/>
          </a:p>
          <a:p>
            <a:endParaRPr lang="en-US" dirty="0"/>
          </a:p>
        </p:txBody>
      </p:sp>
      <p:pic>
        <p:nvPicPr>
          <p:cNvPr id="4" name="Picture 3">
            <a:extLst>
              <a:ext uri="{FF2B5EF4-FFF2-40B4-BE49-F238E27FC236}">
                <a16:creationId xmlns:a16="http://schemas.microsoft.com/office/drawing/2014/main" id="{6256981A-6426-45E2-885F-5D48FD92EAAA}"/>
              </a:ext>
            </a:extLst>
          </p:cNvPr>
          <p:cNvPicPr/>
          <p:nvPr/>
        </p:nvPicPr>
        <p:blipFill>
          <a:blip r:embed="rId2">
            <a:extLst>
              <a:ext uri="{28A0092B-C50C-407E-A947-70E740481C1C}">
                <a14:useLocalDpi xmlns:a14="http://schemas.microsoft.com/office/drawing/2010/main" val="0"/>
              </a:ext>
            </a:extLst>
          </a:blip>
          <a:stretch>
            <a:fillRect/>
          </a:stretch>
        </p:blipFill>
        <p:spPr>
          <a:xfrm>
            <a:off x="9806873" y="5784723"/>
            <a:ext cx="2105025" cy="725805"/>
          </a:xfrm>
          <a:prstGeom prst="rect">
            <a:avLst/>
          </a:prstGeom>
        </p:spPr>
      </p:pic>
    </p:spTree>
    <p:extLst>
      <p:ext uri="{BB962C8B-B14F-4D97-AF65-F5344CB8AC3E}">
        <p14:creationId xmlns:p14="http://schemas.microsoft.com/office/powerpoint/2010/main" val="2949573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Custom 1">
      <a:dk1>
        <a:sysClr val="windowText" lastClr="000000"/>
      </a:dk1>
      <a:lt1>
        <a:sysClr val="window" lastClr="FFFFFF"/>
      </a:lt1>
      <a:dk2>
        <a:srgbClr val="212121"/>
      </a:dk2>
      <a:lt2>
        <a:srgbClr val="CDD0D1"/>
      </a:lt2>
      <a:accent1>
        <a:srgbClr val="0033C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1172</TotalTime>
  <Words>3132</Words>
  <Application>Microsoft Office PowerPoint</Application>
  <PresentationFormat>Widescreen</PresentationFormat>
  <Paragraphs>218</Paragraphs>
  <Slides>16</Slides>
  <Notes>9</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Corbel</vt:lpstr>
      <vt:lpstr>Parallax</vt:lpstr>
      <vt:lpstr>Inadvertent Disclosures</vt:lpstr>
      <vt:lpstr>Presenters</vt:lpstr>
      <vt:lpstr>Privileges</vt:lpstr>
      <vt:lpstr>More Privileges</vt:lpstr>
      <vt:lpstr>Inadvertent Disclosure</vt:lpstr>
      <vt:lpstr>Is Rule 1.6(d) Violated if You Inadvertently Disclose a Privileged Document?</vt:lpstr>
      <vt:lpstr>Is the Privilege Waived if a Document is Inadvertently Disclosed?</vt:lpstr>
      <vt:lpstr>What To Do If You Inadvertently Disclose a Privileged Document? </vt:lpstr>
      <vt:lpstr>What To Do If You Receive An Inadvertent Disclosure</vt:lpstr>
      <vt:lpstr>Tips for “Receiving” Lawyers</vt:lpstr>
      <vt:lpstr> </vt:lpstr>
      <vt:lpstr>How to Avoid the Doing Discovery the Alex Jones Way</vt:lpstr>
      <vt:lpstr>How to Take Care Before an Inadvertent Disclosure</vt:lpstr>
      <vt:lpstr>Tips for “Sending” Lawyers</vt:lpstr>
      <vt:lpstr>Tips for “Sending” Lawyers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Haley M. Walker</dc:creator>
  <cp:lastModifiedBy>Philip K. Miles</cp:lastModifiedBy>
  <cp:revision>26</cp:revision>
  <dcterms:created xsi:type="dcterms:W3CDTF">2022-09-06T18:54:26Z</dcterms:created>
  <dcterms:modified xsi:type="dcterms:W3CDTF">2022-09-25T12:45:40Z</dcterms:modified>
</cp:coreProperties>
</file>